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307" r:id="rId4"/>
    <p:sldId id="308" r:id="rId5"/>
    <p:sldId id="331" r:id="rId6"/>
    <p:sldId id="333" r:id="rId7"/>
    <p:sldId id="334" r:id="rId8"/>
    <p:sldId id="309" r:id="rId9"/>
    <p:sldId id="310" r:id="rId10"/>
    <p:sldId id="312" r:id="rId11"/>
    <p:sldId id="313" r:id="rId12"/>
    <p:sldId id="314" r:id="rId13"/>
    <p:sldId id="320" r:id="rId14"/>
    <p:sldId id="321" r:id="rId15"/>
    <p:sldId id="322" r:id="rId16"/>
    <p:sldId id="323" r:id="rId17"/>
    <p:sldId id="335" r:id="rId18"/>
    <p:sldId id="272" r:id="rId19"/>
    <p:sldId id="273" r:id="rId20"/>
    <p:sldId id="336" r:id="rId21"/>
    <p:sldId id="337" r:id="rId22"/>
    <p:sldId id="338" r:id="rId23"/>
    <p:sldId id="274" r:id="rId24"/>
  </p:sldIdLst>
  <p:sldSz cx="12798425" cy="7559675"/>
  <p:notesSz cx="6858000" cy="9144000"/>
  <p:defaultTextStyle>
    <a:defPPr lvl="0">
      <a:defRPr lang="hu-H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34" y="66"/>
      </p:cViewPr>
      <p:guideLst>
        <p:guide orient="horz" pos="2382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F9692-5BE4-4CA3-B443-2090578A12C8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527050" y="685800"/>
            <a:ext cx="5803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FF919-1DB3-4B82-A6E0-DC2FF51DB5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26425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FF919-1DB3-4B82-A6E0-DC2FF51DB59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3003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FF919-1DB3-4B82-A6E0-DC2FF51DB599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2151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kerekített téglalap 14"/>
          <p:cNvSpPr/>
          <p:nvPr/>
        </p:nvSpPr>
        <p:spPr>
          <a:xfrm>
            <a:off x="426632" y="362880"/>
            <a:ext cx="11941913" cy="683084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714"/>
          </a:p>
        </p:txBody>
      </p:sp>
      <p:sp>
        <p:nvSpPr>
          <p:cNvPr id="10" name="Lekerekített téglalap 9"/>
          <p:cNvSpPr/>
          <p:nvPr/>
        </p:nvSpPr>
        <p:spPr>
          <a:xfrm>
            <a:off x="585900" y="478588"/>
            <a:ext cx="11626648" cy="3427053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714"/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011078" y="2006444"/>
            <a:ext cx="10878660" cy="2015912"/>
          </a:xfrm>
        </p:spPr>
        <p:txBody>
          <a:bodyPr lIns="45720" rIns="45720" bIns="45720"/>
          <a:lstStyle>
            <a:lvl1pPr algn="r">
              <a:defRPr sz="4286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0" name="Alcím 19"/>
          <p:cNvSpPr>
            <a:spLocks noGrp="1"/>
          </p:cNvSpPr>
          <p:nvPr>
            <p:ph type="subTitle" idx="1"/>
          </p:nvPr>
        </p:nvSpPr>
        <p:spPr>
          <a:xfrm>
            <a:off x="1011078" y="4062070"/>
            <a:ext cx="10878660" cy="1007957"/>
          </a:xfrm>
        </p:spPr>
        <p:txBody>
          <a:bodyPr lIns="182880" tIns="0"/>
          <a:lstStyle>
            <a:lvl1pPr marL="34840" indent="0" algn="r">
              <a:spcBef>
                <a:spcPts val="0"/>
              </a:spcBef>
              <a:buNone/>
              <a:defRPr sz="1905">
                <a:solidFill>
                  <a:schemeClr val="bg2">
                    <a:shade val="25000"/>
                  </a:schemeClr>
                </a:solidFill>
              </a:defRPr>
            </a:lvl1pPr>
            <a:lvl2pPr marL="435484" indent="0" algn="ctr">
              <a:buNone/>
            </a:lvl2pPr>
            <a:lvl3pPr marL="870967" indent="0" algn="ctr">
              <a:buNone/>
            </a:lvl3pPr>
            <a:lvl4pPr marL="1306450" indent="0" algn="ctr">
              <a:buNone/>
            </a:lvl4pPr>
            <a:lvl5pPr marL="1741932" indent="0" algn="ctr">
              <a:buNone/>
            </a:lvl5pPr>
            <a:lvl6pPr marL="2177418" indent="0" algn="ctr">
              <a:buNone/>
            </a:lvl6pPr>
            <a:lvl7pPr marL="2612902" indent="0" algn="ctr">
              <a:buNone/>
            </a:lvl7pPr>
            <a:lvl8pPr marL="3048385" indent="0" algn="ctr">
              <a:buNone/>
            </a:lvl8pPr>
            <a:lvl9pPr marL="3483869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8C71-25F1-469C-A3AE-DE0891A2E462}" type="datetime1">
              <a:rPr lang="hu-HU" smtClean="0"/>
              <a:t>2020. 05. 27.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92C0-DC67-4987-8B3A-BDAEFDC3E2E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3915" y="5493368"/>
            <a:ext cx="11454591" cy="1159151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703915" y="584616"/>
            <a:ext cx="11454591" cy="4616441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2E4A-5D4D-4390-8EAD-9FD0F72C3B71}" type="datetime1">
              <a:rPr lang="hu-HU" smtClean="0"/>
              <a:t>2020. 05. 27.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92C0-DC67-4987-8B3A-BDAEFDC3E2E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278871" y="587995"/>
            <a:ext cx="2772990" cy="5795751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746576" y="587989"/>
            <a:ext cx="8318976" cy="5795752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FC04-C4DF-43CF-A00B-B66411431F40}" type="datetime1">
              <a:rPr lang="hu-HU" smtClean="0"/>
              <a:t>2020. 05. 27.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92C0-DC67-4987-8B3A-BDAEFDC3E2E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3915" y="5493368"/>
            <a:ext cx="11454591" cy="1159151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03915" y="584616"/>
            <a:ext cx="11454591" cy="4616441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1BCD-4C31-4EAD-AA2B-9BD84F6F0865}" type="datetime1">
              <a:rPr lang="hu-HU" smtClean="0"/>
              <a:t>2020. 05. 27.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92C0-DC67-4987-8B3A-BDAEFDC3E2E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kerekített téglalap 13"/>
          <p:cNvSpPr/>
          <p:nvPr/>
        </p:nvSpPr>
        <p:spPr>
          <a:xfrm>
            <a:off x="426632" y="362880"/>
            <a:ext cx="11941913" cy="683084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714"/>
          </a:p>
        </p:txBody>
      </p:sp>
      <p:sp>
        <p:nvSpPr>
          <p:cNvPr id="11" name="Lekerekített téglalap 10"/>
          <p:cNvSpPr/>
          <p:nvPr/>
        </p:nvSpPr>
        <p:spPr>
          <a:xfrm>
            <a:off x="585900" y="478593"/>
            <a:ext cx="11626648" cy="478551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714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5521" y="5432888"/>
            <a:ext cx="11454591" cy="745888"/>
          </a:xfrm>
        </p:spPr>
        <p:txBody>
          <a:bodyPr lIns="91440" bIns="0" anchor="b"/>
          <a:lstStyle>
            <a:lvl1pPr algn="l">
              <a:buNone/>
              <a:defRPr sz="343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55521" y="6199955"/>
            <a:ext cx="11454591" cy="463660"/>
          </a:xfrm>
        </p:spPr>
        <p:txBody>
          <a:bodyPr lIns="118872" tIns="0" anchor="t"/>
          <a:lstStyle>
            <a:lvl1pPr marL="0" marR="34840" indent="0" algn="l">
              <a:spcBef>
                <a:spcPts val="0"/>
              </a:spcBef>
              <a:spcAft>
                <a:spcPts val="0"/>
              </a:spcAft>
              <a:buNone/>
              <a:defRPr sz="1714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BB42-6FDE-497F-8C54-1187400D29C1}" type="datetime1">
              <a:rPr lang="hu-HU" smtClean="0"/>
              <a:t>2020. 05. 27.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92C0-DC67-4987-8B3A-BDAEFDC3E2E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719920" y="584614"/>
            <a:ext cx="5503323" cy="4838192"/>
          </a:xfrm>
        </p:spPr>
        <p:txBody>
          <a:bodyPr/>
          <a:lstStyle>
            <a:lvl1pPr>
              <a:defRPr sz="2477"/>
            </a:lvl1pPr>
            <a:lvl2pPr>
              <a:defRPr sz="2093"/>
            </a:lvl2pPr>
            <a:lvl3pPr>
              <a:defRPr sz="1905"/>
            </a:lvl3pPr>
            <a:lvl4pPr>
              <a:defRPr sz="1714"/>
            </a:lvl4pPr>
            <a:lvl5pPr>
              <a:defRPr sz="1714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655860" y="584614"/>
            <a:ext cx="5503323" cy="4838192"/>
          </a:xfrm>
        </p:spPr>
        <p:txBody>
          <a:bodyPr/>
          <a:lstStyle>
            <a:lvl1pPr>
              <a:defRPr sz="2477"/>
            </a:lvl1pPr>
            <a:lvl2pPr>
              <a:defRPr sz="2093"/>
            </a:lvl2pPr>
            <a:lvl3pPr>
              <a:defRPr sz="1905"/>
            </a:lvl3pPr>
            <a:lvl4pPr>
              <a:defRPr sz="1714"/>
            </a:lvl4pPr>
            <a:lvl5pPr>
              <a:defRPr sz="1714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FF46-3540-4C22-9272-B624FF5A00C0}" type="datetime1">
              <a:rPr lang="hu-HU" smtClean="0"/>
              <a:t>2020. 05. 27.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92C0-DC67-4987-8B3A-BDAEFDC3E2E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3915" y="5493368"/>
            <a:ext cx="11454591" cy="1159151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9908" y="638724"/>
            <a:ext cx="5503323" cy="873213"/>
          </a:xfrm>
        </p:spPr>
        <p:txBody>
          <a:bodyPr lIns="146304" anchor="ctr"/>
          <a:lstStyle>
            <a:lvl1pPr marL="0" indent="0" algn="l">
              <a:buNone/>
              <a:defRPr sz="2287" b="1">
                <a:solidFill>
                  <a:schemeClr val="tx1"/>
                </a:solidFill>
              </a:defRPr>
            </a:lvl1pPr>
            <a:lvl2pPr>
              <a:buNone/>
              <a:defRPr sz="1905" b="1"/>
            </a:lvl2pPr>
            <a:lvl3pPr>
              <a:buNone/>
              <a:defRPr sz="1714" b="1"/>
            </a:lvl3pPr>
            <a:lvl4pPr>
              <a:buNone/>
              <a:defRPr sz="1524" b="1"/>
            </a:lvl4pPr>
            <a:lvl5pPr>
              <a:buNone/>
              <a:defRPr sz="1524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6511426" y="638724"/>
            <a:ext cx="5503323" cy="873213"/>
          </a:xfrm>
        </p:spPr>
        <p:txBody>
          <a:bodyPr lIns="137160" anchor="ctr"/>
          <a:lstStyle>
            <a:lvl1pPr marL="0" indent="0" algn="l">
              <a:buNone/>
              <a:defRPr sz="2287" b="1">
                <a:solidFill>
                  <a:schemeClr val="tx1"/>
                </a:solidFill>
              </a:defRPr>
            </a:lvl1pPr>
            <a:lvl2pPr>
              <a:buNone/>
              <a:defRPr sz="1905" b="1"/>
            </a:lvl2pPr>
            <a:lvl3pPr>
              <a:buNone/>
              <a:defRPr sz="1714" b="1"/>
            </a:lvl3pPr>
            <a:lvl4pPr>
              <a:buNone/>
              <a:defRPr sz="1524" b="1"/>
            </a:lvl4pPr>
            <a:lvl5pPr>
              <a:buNone/>
              <a:defRPr sz="1524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849908" y="1595938"/>
            <a:ext cx="5503323" cy="3847034"/>
          </a:xfrm>
        </p:spPr>
        <p:txBody>
          <a:bodyPr anchor="t"/>
          <a:lstStyle>
            <a:lvl1pPr algn="l">
              <a:defRPr sz="2287"/>
            </a:lvl1pPr>
            <a:lvl2pPr algn="l">
              <a:defRPr sz="1905"/>
            </a:lvl2pPr>
            <a:lvl3pPr algn="l">
              <a:defRPr sz="1714"/>
            </a:lvl3pPr>
            <a:lvl4pPr algn="l">
              <a:defRPr sz="1524"/>
            </a:lvl4pPr>
            <a:lvl5pPr algn="l">
              <a:defRPr sz="1524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511426" y="1595938"/>
            <a:ext cx="5503323" cy="3847034"/>
          </a:xfrm>
        </p:spPr>
        <p:txBody>
          <a:bodyPr anchor="t"/>
          <a:lstStyle>
            <a:lvl1pPr algn="l">
              <a:defRPr sz="2287"/>
            </a:lvl1pPr>
            <a:lvl2pPr algn="l">
              <a:defRPr sz="1905"/>
            </a:lvl2pPr>
            <a:lvl3pPr algn="l">
              <a:defRPr sz="1714"/>
            </a:lvl3pPr>
            <a:lvl4pPr algn="l">
              <a:defRPr sz="1524"/>
            </a:lvl4pPr>
            <a:lvl5pPr algn="l">
              <a:defRPr sz="1524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97EC-6FCA-42ED-9B9A-02C48A243C22}" type="datetime1">
              <a:rPr lang="hu-HU" smtClean="0"/>
              <a:t>2020. 05. 27.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92C0-DC67-4987-8B3A-BDAEFDC3E2E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A9E7-991F-441C-AEA8-41D3ED38BA57}" type="datetime1">
              <a:rPr lang="hu-HU" smtClean="0"/>
              <a:t>2020. 05. 27.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92C0-DC67-4987-8B3A-BDAEFDC3E2E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426632" y="362880"/>
            <a:ext cx="11941913" cy="683084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714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4025-DFFC-4D51-AEF8-FA3106611A61}" type="datetime1">
              <a:rPr lang="hu-HU" smtClean="0"/>
              <a:t>2020. 05. 27.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92C0-DC67-4987-8B3A-BDAEFDC3E2E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52377" y="587980"/>
            <a:ext cx="4159489" cy="1007957"/>
          </a:xfrm>
        </p:spPr>
        <p:txBody>
          <a:bodyPr anchor="b"/>
          <a:lstStyle>
            <a:lvl1pPr algn="l">
              <a:buNone/>
              <a:defRPr sz="2093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7752464" y="1595940"/>
            <a:ext cx="4159489" cy="4636459"/>
          </a:xfrm>
        </p:spPr>
        <p:txBody>
          <a:bodyPr lIns="91440"/>
          <a:lstStyle>
            <a:lvl1pPr marL="17420" marR="17420" indent="0">
              <a:spcBef>
                <a:spcPts val="0"/>
              </a:spcBef>
              <a:buNone/>
              <a:defRPr sz="1333">
                <a:solidFill>
                  <a:schemeClr val="tx1"/>
                </a:solidFill>
              </a:defRPr>
            </a:lvl1pPr>
            <a:lvl2pPr>
              <a:buNone/>
              <a:defRPr sz="1143">
                <a:solidFill>
                  <a:schemeClr val="tx1"/>
                </a:solidFill>
              </a:defRPr>
            </a:lvl2pPr>
            <a:lvl3pPr>
              <a:buNone/>
              <a:defRPr sz="952">
                <a:solidFill>
                  <a:schemeClr val="tx1"/>
                </a:solidFill>
              </a:defRPr>
            </a:lvl3pPr>
            <a:lvl4pPr>
              <a:buNone/>
              <a:defRPr sz="858">
                <a:solidFill>
                  <a:schemeClr val="tx1"/>
                </a:solidFill>
              </a:defRPr>
            </a:lvl4pPr>
            <a:lvl5pPr>
              <a:buNone/>
              <a:defRPr sz="858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065666" y="1025321"/>
            <a:ext cx="6475017" cy="5207778"/>
          </a:xfrm>
        </p:spPr>
        <p:txBody>
          <a:bodyPr/>
          <a:lstStyle>
            <a:lvl1pPr>
              <a:defRPr sz="2669">
                <a:solidFill>
                  <a:schemeClr val="tx1"/>
                </a:solidFill>
              </a:defRPr>
            </a:lvl1pPr>
            <a:lvl2pPr>
              <a:defRPr sz="2477">
                <a:solidFill>
                  <a:schemeClr val="tx1"/>
                </a:solidFill>
              </a:defRPr>
            </a:lvl2pPr>
            <a:lvl3pPr>
              <a:defRPr sz="2287">
                <a:solidFill>
                  <a:schemeClr val="tx1"/>
                </a:solidFill>
              </a:defRPr>
            </a:lvl3pPr>
            <a:lvl4pPr>
              <a:defRPr sz="1905">
                <a:solidFill>
                  <a:schemeClr val="tx1"/>
                </a:solidFill>
              </a:defRPr>
            </a:lvl4pPr>
            <a:lvl5pPr>
              <a:defRPr sz="1905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44E0-D10A-4B37-A7FB-5DFCEEC33D70}" type="datetime1">
              <a:rPr lang="hu-HU" smtClean="0"/>
              <a:t>2020. 05. 27.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92C0-DC67-4987-8B3A-BDAEFDC3E2E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kerekített téglalap 14"/>
          <p:cNvSpPr/>
          <p:nvPr/>
        </p:nvSpPr>
        <p:spPr>
          <a:xfrm>
            <a:off x="426632" y="362880"/>
            <a:ext cx="11941913" cy="683084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714"/>
          </a:p>
        </p:txBody>
      </p:sp>
      <p:sp>
        <p:nvSpPr>
          <p:cNvPr id="11" name="Egy sarkán kerekített téglalap 10"/>
          <p:cNvSpPr/>
          <p:nvPr/>
        </p:nvSpPr>
        <p:spPr>
          <a:xfrm>
            <a:off x="8958902" y="478592"/>
            <a:ext cx="3253641" cy="4787793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714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9929" y="5524866"/>
            <a:ext cx="11518583" cy="1159151"/>
          </a:xfrm>
        </p:spPr>
        <p:txBody>
          <a:bodyPr anchor="t"/>
          <a:lstStyle>
            <a:lvl1pPr algn="l">
              <a:buNone/>
              <a:defRPr sz="343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 bwMode="grayWhite">
          <a:xfrm>
            <a:off x="9045556" y="587977"/>
            <a:ext cx="3135615" cy="4642377"/>
          </a:xfrm>
        </p:spPr>
        <p:txBody>
          <a:bodyPr lIns="91440"/>
          <a:lstStyle>
            <a:lvl1pPr marL="43549" indent="0" algn="l">
              <a:spcBef>
                <a:spcPts val="0"/>
              </a:spcBef>
              <a:buNone/>
              <a:defRPr sz="1333">
                <a:solidFill>
                  <a:srgbClr val="FFFFFF"/>
                </a:solidFill>
              </a:defRPr>
            </a:lvl1pPr>
            <a:lvl2pPr>
              <a:defRPr sz="1143">
                <a:solidFill>
                  <a:srgbClr val="FFFFFF"/>
                </a:solidFill>
              </a:defRPr>
            </a:lvl2pPr>
            <a:lvl3pPr>
              <a:defRPr sz="952">
                <a:solidFill>
                  <a:srgbClr val="FFFFFF"/>
                </a:solidFill>
              </a:defRPr>
            </a:lvl3pPr>
            <a:lvl4pPr>
              <a:defRPr sz="858">
                <a:solidFill>
                  <a:srgbClr val="FFFFFF"/>
                </a:solidFill>
              </a:defRPr>
            </a:lvl4pPr>
            <a:lvl5pPr>
              <a:defRPr sz="858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F1DB-B51C-4115-AA72-F6983B5F80F2}" type="datetime1">
              <a:rPr lang="hu-HU" smtClean="0"/>
              <a:t>2020. 05. 27.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92C0-DC67-4987-8B3A-BDAEFDC3E2E0}" type="slidenum">
              <a:rPr lang="hu-HU" smtClean="0"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89928" y="480362"/>
            <a:ext cx="8293380" cy="4787793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049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426632" y="362880"/>
            <a:ext cx="11941913" cy="683084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714"/>
          </a:p>
        </p:txBody>
      </p:sp>
      <p:sp>
        <p:nvSpPr>
          <p:cNvPr id="9" name="Lekerekített téglalap 8"/>
          <p:cNvSpPr/>
          <p:nvPr/>
        </p:nvSpPr>
        <p:spPr>
          <a:xfrm>
            <a:off x="585900" y="478583"/>
            <a:ext cx="11626648" cy="604774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714"/>
          </a:p>
        </p:txBody>
      </p:sp>
      <p:sp>
        <p:nvSpPr>
          <p:cNvPr id="13" name="Cím helye 12"/>
          <p:cNvSpPr>
            <a:spLocks noGrp="1"/>
          </p:cNvSpPr>
          <p:nvPr>
            <p:ph type="title"/>
          </p:nvPr>
        </p:nvSpPr>
        <p:spPr>
          <a:xfrm>
            <a:off x="703915" y="5495692"/>
            <a:ext cx="11454591" cy="1159151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703915" y="584616"/>
            <a:ext cx="11454591" cy="4616441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2"/>
          </p:nvPr>
        </p:nvSpPr>
        <p:spPr>
          <a:xfrm>
            <a:off x="5285550" y="6737225"/>
            <a:ext cx="3199606" cy="40248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952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3EF8338-C89D-4247-835F-84DD4C3BF81D}" type="datetime1">
              <a:rPr lang="hu-HU" smtClean="0"/>
              <a:t>2020. 05. 27.</a:t>
            </a:fld>
            <a:endParaRPr lang="hu-HU"/>
          </a:p>
        </p:txBody>
      </p:sp>
      <p:sp>
        <p:nvSpPr>
          <p:cNvPr id="18" name="Élőláb helye 17"/>
          <p:cNvSpPr>
            <a:spLocks noGrp="1"/>
          </p:cNvSpPr>
          <p:nvPr>
            <p:ph type="ftr" sz="quarter" idx="3"/>
          </p:nvPr>
        </p:nvSpPr>
        <p:spPr>
          <a:xfrm>
            <a:off x="8485154" y="6737225"/>
            <a:ext cx="3199606" cy="40248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52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11684765" y="6737225"/>
            <a:ext cx="639922" cy="40248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952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9DF92C0-DC67-4987-8B3A-BDAEFDC3E2E0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43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52579" indent="-252579" algn="l" rtl="0" eaLnBrk="1" latinLnBrk="0" hangingPunct="1">
        <a:spcBef>
          <a:spcPts val="238"/>
        </a:spcBef>
        <a:buClr>
          <a:schemeClr val="accent1"/>
        </a:buClr>
        <a:buSzPct val="80000"/>
        <a:buFont typeface="Wingdings 2"/>
        <a:buChar char=""/>
        <a:defRPr kumimoji="0" sz="2669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22580" indent="-191613" algn="l" rtl="0" eaLnBrk="1" latinLnBrk="0" hangingPunct="1">
        <a:spcBef>
          <a:spcPts val="238"/>
        </a:spcBef>
        <a:buClr>
          <a:schemeClr val="accent1"/>
        </a:buClr>
        <a:buSzPct val="100000"/>
        <a:buFont typeface="Verdana"/>
        <a:buChar char="◦"/>
        <a:defRPr kumimoji="0" sz="2287" kern="1200">
          <a:solidFill>
            <a:schemeClr val="tx1"/>
          </a:solidFill>
          <a:latin typeface="+mn-lt"/>
          <a:ea typeface="+mn-ea"/>
          <a:cs typeface="+mn-cs"/>
        </a:defRPr>
      </a:lvl2pPr>
      <a:lvl3pPr marL="749030" indent="-174193" algn="l" rtl="0" eaLnBrk="1" latinLnBrk="0" hangingPunct="1">
        <a:spcBef>
          <a:spcPts val="238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093" kern="1200">
          <a:solidFill>
            <a:schemeClr val="tx1"/>
          </a:solidFill>
          <a:latin typeface="+mn-lt"/>
          <a:ea typeface="+mn-ea"/>
          <a:cs typeface="+mn-cs"/>
        </a:defRPr>
      </a:lvl3pPr>
      <a:lvl4pPr marL="975481" indent="-174193" algn="l" rtl="0" eaLnBrk="1" latinLnBrk="0" hangingPunct="1">
        <a:spcBef>
          <a:spcPts val="219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810" kern="1200">
          <a:solidFill>
            <a:schemeClr val="tx1"/>
          </a:solidFill>
          <a:latin typeface="+mn-lt"/>
          <a:ea typeface="+mn-ea"/>
          <a:cs typeface="+mn-cs"/>
        </a:defRPr>
      </a:lvl4pPr>
      <a:lvl5pPr marL="1219353" indent="-174193" algn="l" rtl="0" eaLnBrk="1" latinLnBrk="0" hangingPunct="1">
        <a:spcBef>
          <a:spcPts val="238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14" kern="1200">
          <a:solidFill>
            <a:schemeClr val="tx1"/>
          </a:solidFill>
          <a:latin typeface="+mn-lt"/>
          <a:ea typeface="+mn-ea"/>
          <a:cs typeface="+mn-cs"/>
        </a:defRPr>
      </a:lvl5pPr>
      <a:lvl6pPr marL="1419677" indent="-174193" algn="l" rtl="0" eaLnBrk="1" latinLnBrk="0" hangingPunct="1">
        <a:spcBef>
          <a:spcPts val="238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62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9997" indent="-174193" algn="l" rtl="0" eaLnBrk="1" latinLnBrk="0" hangingPunct="1">
        <a:spcBef>
          <a:spcPts val="242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1829029" indent="-174193" algn="l" rtl="0" eaLnBrk="1" latinLnBrk="0" hangingPunct="1">
        <a:spcBef>
          <a:spcPts val="244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429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046772" indent="-174193" algn="l" rtl="0" eaLnBrk="1" latinLnBrk="0" hangingPunct="1">
        <a:spcBef>
          <a:spcPts val="242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429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354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709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064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419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774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6129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0483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4838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286200" y="1853182"/>
            <a:ext cx="1036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71"/>
              </a:spcAft>
            </a:pPr>
            <a:r>
              <a:rPr lang="en-US" sz="2800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Oktatási</a:t>
            </a:r>
            <a:r>
              <a:rPr lang="en-US" sz="2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és</a:t>
            </a:r>
            <a:r>
              <a:rPr lang="en-US" sz="2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Tudományos</a:t>
            </a:r>
            <a:r>
              <a:rPr lang="en-US" sz="2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Kutatási</a:t>
            </a:r>
            <a:r>
              <a:rPr lang="en-US" sz="2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Minisztérium</a:t>
            </a:r>
            <a:r>
              <a:rPr lang="hu-HU" sz="2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által javasolt</a:t>
            </a:r>
            <a:endParaRPr lang="hu-HU" sz="2800" b="1" i="1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627106" y="830748"/>
            <a:ext cx="7681388" cy="32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24" b="1" dirty="0">
                <a:latin typeface="Times New Roman" pitchFamily="18" charset="0"/>
                <a:cs typeface="Times New Roman" pitchFamily="18" charset="0"/>
              </a:rPr>
              <a:t>Felkészítő matematikából a XII. osztály számára</a:t>
            </a:r>
            <a:endParaRPr lang="hu-HU" sz="1524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558524" y="6749419"/>
            <a:ext cx="7681388" cy="32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24" b="1" dirty="0" smtClean="0">
                <a:latin typeface="Times New Roman" pitchFamily="18" charset="0"/>
                <a:cs typeface="Times New Roman" pitchFamily="18" charset="0"/>
              </a:rPr>
              <a:t>Érettségi tétel</a:t>
            </a:r>
            <a:r>
              <a:rPr lang="en-US" sz="1524" b="1" dirty="0" smtClean="0">
                <a:latin typeface="Times New Roman" pitchFamily="18" charset="0"/>
                <a:cs typeface="Times New Roman" pitchFamily="18" charset="0"/>
              </a:rPr>
              <a:t>/1</a:t>
            </a:r>
            <a:endParaRPr lang="hu-HU" sz="1524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4051" y="2887286"/>
            <a:ext cx="6370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571"/>
              </a:spcAft>
            </a:pPr>
            <a:r>
              <a:rPr lang="hu-HU" sz="2800" b="1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18-as  számú  érettségi </a:t>
            </a:r>
            <a:r>
              <a:rPr lang="en-US" sz="2800" b="1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</a:t>
            </a:r>
            <a:r>
              <a:rPr lang="hu-HU" sz="2800" b="1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é</a:t>
            </a:r>
            <a:r>
              <a:rPr lang="en-US" sz="2800" b="1" i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tel</a:t>
            </a:r>
            <a:r>
              <a:rPr lang="hu-HU" sz="2800" b="1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kidolgozása </a:t>
            </a:r>
          </a:p>
        </p:txBody>
      </p:sp>
      <p:sp>
        <p:nvSpPr>
          <p:cNvPr id="6" name="Rectangle 5"/>
          <p:cNvSpPr/>
          <p:nvPr/>
        </p:nvSpPr>
        <p:spPr>
          <a:xfrm>
            <a:off x="3415623" y="4096435"/>
            <a:ext cx="6104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571"/>
              </a:spcAft>
            </a:pPr>
            <a:r>
              <a:rPr lang="hu-HU" sz="2800" b="1" i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Technológiai profilú osztályok számára</a:t>
            </a:r>
            <a:endParaRPr lang="hu-HU" sz="2800" b="1" i="1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0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627106" y="487828"/>
            <a:ext cx="7681388" cy="32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24" b="1" dirty="0">
                <a:latin typeface="Times New Roman" pitchFamily="18" charset="0"/>
                <a:cs typeface="Times New Roman" pitchFamily="18" charset="0"/>
              </a:rPr>
              <a:t>Felkészítő matematikából a XII. osztály számára</a:t>
            </a:r>
            <a:endParaRPr lang="hu-HU" sz="1524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627106" y="6737757"/>
            <a:ext cx="76813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b="1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II.Feladatsor</a:t>
            </a:r>
            <a:r>
              <a:rPr lang="en-US" sz="1524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hu-HU" sz="1524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hu-HU" sz="1524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2458" y="1126625"/>
                <a:ext cx="10551886" cy="3416320"/>
              </a:xfrm>
              <a:custGeom>
                <a:avLst/>
                <a:gdLst>
                  <a:gd name="connsiteX0" fmla="*/ 0 w 10492389"/>
                  <a:gd name="connsiteY0" fmla="*/ 0 h 1383712"/>
                  <a:gd name="connsiteX1" fmla="*/ 10492389 w 10492389"/>
                  <a:gd name="connsiteY1" fmla="*/ 0 h 1383712"/>
                  <a:gd name="connsiteX2" fmla="*/ 10492389 w 10492389"/>
                  <a:gd name="connsiteY2" fmla="*/ 1383712 h 1383712"/>
                  <a:gd name="connsiteX3" fmla="*/ 0 w 10492389"/>
                  <a:gd name="connsiteY3" fmla="*/ 1383712 h 1383712"/>
                  <a:gd name="connsiteX4" fmla="*/ 0 w 10492389"/>
                  <a:gd name="connsiteY4" fmla="*/ 0 h 1383712"/>
                  <a:gd name="connsiteX0" fmla="*/ 0 w 10492389"/>
                  <a:gd name="connsiteY0" fmla="*/ 0 h 1383712"/>
                  <a:gd name="connsiteX1" fmla="*/ 10492389 w 10492389"/>
                  <a:gd name="connsiteY1" fmla="*/ 0 h 1383712"/>
                  <a:gd name="connsiteX2" fmla="*/ 10361761 w 10492389"/>
                  <a:gd name="connsiteY2" fmla="*/ 672512 h 1383712"/>
                  <a:gd name="connsiteX3" fmla="*/ 0 w 10492389"/>
                  <a:gd name="connsiteY3" fmla="*/ 1383712 h 1383712"/>
                  <a:gd name="connsiteX4" fmla="*/ 0 w 10492389"/>
                  <a:gd name="connsiteY4" fmla="*/ 0 h 1383712"/>
                  <a:gd name="connsiteX0" fmla="*/ 14514 w 10506903"/>
                  <a:gd name="connsiteY0" fmla="*/ 0 h 730569"/>
                  <a:gd name="connsiteX1" fmla="*/ 10506903 w 10506903"/>
                  <a:gd name="connsiteY1" fmla="*/ 0 h 730569"/>
                  <a:gd name="connsiteX2" fmla="*/ 10376275 w 10506903"/>
                  <a:gd name="connsiteY2" fmla="*/ 672512 h 730569"/>
                  <a:gd name="connsiteX3" fmla="*/ 0 w 10506903"/>
                  <a:gd name="connsiteY3" fmla="*/ 730569 h 730569"/>
                  <a:gd name="connsiteX4" fmla="*/ 14514 w 10506903"/>
                  <a:gd name="connsiteY4" fmla="*/ 0 h 730569"/>
                  <a:gd name="connsiteX0" fmla="*/ 14514 w 10506903"/>
                  <a:gd name="connsiteY0" fmla="*/ 0 h 759598"/>
                  <a:gd name="connsiteX1" fmla="*/ 10506903 w 10506903"/>
                  <a:gd name="connsiteY1" fmla="*/ 0 h 759598"/>
                  <a:gd name="connsiteX2" fmla="*/ 10492389 w 10506903"/>
                  <a:gd name="connsiteY2" fmla="*/ 759598 h 759598"/>
                  <a:gd name="connsiteX3" fmla="*/ 0 w 10506903"/>
                  <a:gd name="connsiteY3" fmla="*/ 730569 h 759598"/>
                  <a:gd name="connsiteX4" fmla="*/ 14514 w 10506903"/>
                  <a:gd name="connsiteY4" fmla="*/ 0 h 759598"/>
                  <a:gd name="connsiteX0" fmla="*/ 14514 w 10506903"/>
                  <a:gd name="connsiteY0" fmla="*/ 0 h 745084"/>
                  <a:gd name="connsiteX1" fmla="*/ 10506903 w 10506903"/>
                  <a:gd name="connsiteY1" fmla="*/ 0 h 745084"/>
                  <a:gd name="connsiteX2" fmla="*/ 10506903 w 10506903"/>
                  <a:gd name="connsiteY2" fmla="*/ 745084 h 745084"/>
                  <a:gd name="connsiteX3" fmla="*/ 0 w 10506903"/>
                  <a:gd name="connsiteY3" fmla="*/ 730569 h 745084"/>
                  <a:gd name="connsiteX4" fmla="*/ 14514 w 10506903"/>
                  <a:gd name="connsiteY4" fmla="*/ 0 h 745084"/>
                  <a:gd name="connsiteX0" fmla="*/ 14514 w 10506903"/>
                  <a:gd name="connsiteY0" fmla="*/ 0 h 730569"/>
                  <a:gd name="connsiteX1" fmla="*/ 10506903 w 10506903"/>
                  <a:gd name="connsiteY1" fmla="*/ 0 h 730569"/>
                  <a:gd name="connsiteX2" fmla="*/ 10506903 w 10506903"/>
                  <a:gd name="connsiteY2" fmla="*/ 393388 h 730569"/>
                  <a:gd name="connsiteX3" fmla="*/ 0 w 10506903"/>
                  <a:gd name="connsiteY3" fmla="*/ 730569 h 730569"/>
                  <a:gd name="connsiteX4" fmla="*/ 14514 w 10506903"/>
                  <a:gd name="connsiteY4" fmla="*/ 0 h 730569"/>
                  <a:gd name="connsiteX0" fmla="*/ 0 w 10492389"/>
                  <a:gd name="connsiteY0" fmla="*/ 0 h 393388"/>
                  <a:gd name="connsiteX1" fmla="*/ 10492389 w 10492389"/>
                  <a:gd name="connsiteY1" fmla="*/ 0 h 393388"/>
                  <a:gd name="connsiteX2" fmla="*/ 10492389 w 10492389"/>
                  <a:gd name="connsiteY2" fmla="*/ 393388 h 393388"/>
                  <a:gd name="connsiteX3" fmla="*/ 29029 w 10492389"/>
                  <a:gd name="connsiteY3" fmla="*/ 378873 h 393388"/>
                  <a:gd name="connsiteX4" fmla="*/ 0 w 10492389"/>
                  <a:gd name="connsiteY4" fmla="*/ 0 h 393388"/>
                  <a:gd name="connsiteX0" fmla="*/ 0 w 10492389"/>
                  <a:gd name="connsiteY0" fmla="*/ 0 h 393388"/>
                  <a:gd name="connsiteX1" fmla="*/ 10492389 w 10492389"/>
                  <a:gd name="connsiteY1" fmla="*/ 0 h 393388"/>
                  <a:gd name="connsiteX2" fmla="*/ 10492389 w 10492389"/>
                  <a:gd name="connsiteY2" fmla="*/ 393388 h 393388"/>
                  <a:gd name="connsiteX3" fmla="*/ 123 w 10492389"/>
                  <a:gd name="connsiteY3" fmla="*/ 230323 h 393388"/>
                  <a:gd name="connsiteX4" fmla="*/ 0 w 10492389"/>
                  <a:gd name="connsiteY4" fmla="*/ 0 h 393388"/>
                  <a:gd name="connsiteX0" fmla="*/ 0 w 10492389"/>
                  <a:gd name="connsiteY0" fmla="*/ 0 h 230323"/>
                  <a:gd name="connsiteX1" fmla="*/ 10492389 w 10492389"/>
                  <a:gd name="connsiteY1" fmla="*/ 0 h 230323"/>
                  <a:gd name="connsiteX2" fmla="*/ 10492389 w 10492389"/>
                  <a:gd name="connsiteY2" fmla="*/ 224206 h 230323"/>
                  <a:gd name="connsiteX3" fmla="*/ 123 w 10492389"/>
                  <a:gd name="connsiteY3" fmla="*/ 230323 h 230323"/>
                  <a:gd name="connsiteX4" fmla="*/ 0 w 10492389"/>
                  <a:gd name="connsiteY4" fmla="*/ 0 h 230323"/>
                  <a:gd name="connsiteX0" fmla="*/ 0 w 10492389"/>
                  <a:gd name="connsiteY0" fmla="*/ 0 h 240712"/>
                  <a:gd name="connsiteX1" fmla="*/ 10492389 w 10492389"/>
                  <a:gd name="connsiteY1" fmla="*/ 0 h 240712"/>
                  <a:gd name="connsiteX2" fmla="*/ 10477937 w 10492389"/>
                  <a:gd name="connsiteY2" fmla="*/ 240712 h 240712"/>
                  <a:gd name="connsiteX3" fmla="*/ 123 w 10492389"/>
                  <a:gd name="connsiteY3" fmla="*/ 230323 h 240712"/>
                  <a:gd name="connsiteX4" fmla="*/ 0 w 10492389"/>
                  <a:gd name="connsiteY4" fmla="*/ 0 h 240712"/>
                  <a:gd name="connsiteX0" fmla="*/ 0 w 10492389"/>
                  <a:gd name="connsiteY0" fmla="*/ 0 h 240712"/>
                  <a:gd name="connsiteX1" fmla="*/ 10492389 w 10492389"/>
                  <a:gd name="connsiteY1" fmla="*/ 0 h 240712"/>
                  <a:gd name="connsiteX2" fmla="*/ 10477937 w 10492389"/>
                  <a:gd name="connsiteY2" fmla="*/ 240712 h 240712"/>
                  <a:gd name="connsiteX3" fmla="*/ 14576 w 10492389"/>
                  <a:gd name="connsiteY3" fmla="*/ 134376 h 240712"/>
                  <a:gd name="connsiteX4" fmla="*/ 0 w 10492389"/>
                  <a:gd name="connsiteY4" fmla="*/ 0 h 240712"/>
                  <a:gd name="connsiteX0" fmla="*/ 0 w 10506842"/>
                  <a:gd name="connsiteY0" fmla="*/ 0 h 137190"/>
                  <a:gd name="connsiteX1" fmla="*/ 10492389 w 10506842"/>
                  <a:gd name="connsiteY1" fmla="*/ 0 h 137190"/>
                  <a:gd name="connsiteX2" fmla="*/ 10506842 w 10506842"/>
                  <a:gd name="connsiteY2" fmla="*/ 137190 h 137190"/>
                  <a:gd name="connsiteX3" fmla="*/ 14576 w 10506842"/>
                  <a:gd name="connsiteY3" fmla="*/ 134376 h 137190"/>
                  <a:gd name="connsiteX4" fmla="*/ 0 w 10506842"/>
                  <a:gd name="connsiteY4" fmla="*/ 0 h 137190"/>
                  <a:gd name="connsiteX0" fmla="*/ 0 w 10506842"/>
                  <a:gd name="connsiteY0" fmla="*/ 0 h 137190"/>
                  <a:gd name="connsiteX1" fmla="*/ 10492389 w 10506842"/>
                  <a:gd name="connsiteY1" fmla="*/ 0 h 137190"/>
                  <a:gd name="connsiteX2" fmla="*/ 10506842 w 10506842"/>
                  <a:gd name="connsiteY2" fmla="*/ 137190 h 137190"/>
                  <a:gd name="connsiteX3" fmla="*/ 14576 w 10506842"/>
                  <a:gd name="connsiteY3" fmla="*/ 68020 h 137190"/>
                  <a:gd name="connsiteX4" fmla="*/ 0 w 10506842"/>
                  <a:gd name="connsiteY4" fmla="*/ 0 h 137190"/>
                  <a:gd name="connsiteX0" fmla="*/ 0 w 10506842"/>
                  <a:gd name="connsiteY0" fmla="*/ 0 h 70834"/>
                  <a:gd name="connsiteX1" fmla="*/ 10492389 w 10506842"/>
                  <a:gd name="connsiteY1" fmla="*/ 0 h 70834"/>
                  <a:gd name="connsiteX2" fmla="*/ 10506842 w 10506842"/>
                  <a:gd name="connsiteY2" fmla="*/ 70834 h 70834"/>
                  <a:gd name="connsiteX3" fmla="*/ 14576 w 10506842"/>
                  <a:gd name="connsiteY3" fmla="*/ 68020 h 70834"/>
                  <a:gd name="connsiteX4" fmla="*/ 0 w 10506842"/>
                  <a:gd name="connsiteY4" fmla="*/ 0 h 70834"/>
                  <a:gd name="connsiteX0" fmla="*/ 0 w 10506842"/>
                  <a:gd name="connsiteY0" fmla="*/ 0 h 70834"/>
                  <a:gd name="connsiteX1" fmla="*/ 10492389 w 10506842"/>
                  <a:gd name="connsiteY1" fmla="*/ 0 h 70834"/>
                  <a:gd name="connsiteX2" fmla="*/ 10506842 w 10506842"/>
                  <a:gd name="connsiteY2" fmla="*/ 70834 h 70834"/>
                  <a:gd name="connsiteX3" fmla="*/ 123 w 10506842"/>
                  <a:gd name="connsiteY3" fmla="*/ 35146 h 70834"/>
                  <a:gd name="connsiteX4" fmla="*/ 0 w 10506842"/>
                  <a:gd name="connsiteY4" fmla="*/ 0 h 70834"/>
                  <a:gd name="connsiteX0" fmla="*/ 0 w 10506842"/>
                  <a:gd name="connsiteY0" fmla="*/ 0 h 35146"/>
                  <a:gd name="connsiteX1" fmla="*/ 10492389 w 10506842"/>
                  <a:gd name="connsiteY1" fmla="*/ 0 h 35146"/>
                  <a:gd name="connsiteX2" fmla="*/ 10506842 w 10506842"/>
                  <a:gd name="connsiteY2" fmla="*/ 34779 h 35146"/>
                  <a:gd name="connsiteX3" fmla="*/ 123 w 10506842"/>
                  <a:gd name="connsiteY3" fmla="*/ 35146 h 35146"/>
                  <a:gd name="connsiteX4" fmla="*/ 0 w 10506842"/>
                  <a:gd name="connsiteY4" fmla="*/ 0 h 35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06842" h="35146">
                    <a:moveTo>
                      <a:pt x="0" y="0"/>
                    </a:moveTo>
                    <a:lnTo>
                      <a:pt x="10492389" y="0"/>
                    </a:lnTo>
                    <a:lnTo>
                      <a:pt x="10506842" y="34779"/>
                    </a:lnTo>
                    <a:lnTo>
                      <a:pt x="123" y="351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2. A valós számok halmazán értelmezzük az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−5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műveletet.</a:t>
                </a:r>
              </a:p>
              <a:p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a) Igazol</a:t>
                </a:r>
                <a:r>
                  <a:rPr lang="en-US" sz="24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juk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hogy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∘2020=−6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hu-HU" sz="2400" dirty="0" smtClean="0"/>
              </a:p>
              <a:p>
                <a:r>
                  <a:rPr lang="hu-HU" sz="2400" dirty="0"/>
                  <a:t> </a:t>
                </a:r>
                <a:r>
                  <a:rPr lang="hu-HU" sz="2400" dirty="0" smtClean="0"/>
                  <a:t> 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:r>
                  <a:rPr lang="hu-HU" sz="24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Határo</a:t>
                </a:r>
                <a:r>
                  <a:rPr lang="en-US" sz="24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zzuk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meg az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valós szám azon értékeit, amelyekre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hu-HU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c</a:t>
                </a:r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Tudva, hogy az </a:t>
                </a:r>
                <a:r>
                  <a:rPr lang="hu-HU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valós szám </a:t>
                </a:r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teljesíti az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=1∘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egyenletet,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számíts</a:t>
                </a:r>
                <a:r>
                  <a:rPr lang="en-US" sz="24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uk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ki az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hu-HU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értékét</a:t>
                </a:r>
                <a:r>
                  <a:rPr lang="hu-HU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458" y="1126625"/>
                <a:ext cx="10551886" cy="3416320"/>
              </a:xfrm>
              <a:custGeom>
                <a:avLst/>
                <a:gdLst>
                  <a:gd name="connsiteX0" fmla="*/ 0 w 10492389"/>
                  <a:gd name="connsiteY0" fmla="*/ 0 h 1383712"/>
                  <a:gd name="connsiteX1" fmla="*/ 10492389 w 10492389"/>
                  <a:gd name="connsiteY1" fmla="*/ 0 h 1383712"/>
                  <a:gd name="connsiteX2" fmla="*/ 10492389 w 10492389"/>
                  <a:gd name="connsiteY2" fmla="*/ 1383712 h 1383712"/>
                  <a:gd name="connsiteX3" fmla="*/ 0 w 10492389"/>
                  <a:gd name="connsiteY3" fmla="*/ 1383712 h 1383712"/>
                  <a:gd name="connsiteX4" fmla="*/ 0 w 10492389"/>
                  <a:gd name="connsiteY4" fmla="*/ 0 h 1383712"/>
                  <a:gd name="connsiteX0" fmla="*/ 0 w 10492389"/>
                  <a:gd name="connsiteY0" fmla="*/ 0 h 1383712"/>
                  <a:gd name="connsiteX1" fmla="*/ 10492389 w 10492389"/>
                  <a:gd name="connsiteY1" fmla="*/ 0 h 1383712"/>
                  <a:gd name="connsiteX2" fmla="*/ 10361761 w 10492389"/>
                  <a:gd name="connsiteY2" fmla="*/ 672512 h 1383712"/>
                  <a:gd name="connsiteX3" fmla="*/ 0 w 10492389"/>
                  <a:gd name="connsiteY3" fmla="*/ 1383712 h 1383712"/>
                  <a:gd name="connsiteX4" fmla="*/ 0 w 10492389"/>
                  <a:gd name="connsiteY4" fmla="*/ 0 h 1383712"/>
                  <a:gd name="connsiteX0" fmla="*/ 14514 w 10506903"/>
                  <a:gd name="connsiteY0" fmla="*/ 0 h 730569"/>
                  <a:gd name="connsiteX1" fmla="*/ 10506903 w 10506903"/>
                  <a:gd name="connsiteY1" fmla="*/ 0 h 730569"/>
                  <a:gd name="connsiteX2" fmla="*/ 10376275 w 10506903"/>
                  <a:gd name="connsiteY2" fmla="*/ 672512 h 730569"/>
                  <a:gd name="connsiteX3" fmla="*/ 0 w 10506903"/>
                  <a:gd name="connsiteY3" fmla="*/ 730569 h 730569"/>
                  <a:gd name="connsiteX4" fmla="*/ 14514 w 10506903"/>
                  <a:gd name="connsiteY4" fmla="*/ 0 h 730569"/>
                  <a:gd name="connsiteX0" fmla="*/ 14514 w 10506903"/>
                  <a:gd name="connsiteY0" fmla="*/ 0 h 759598"/>
                  <a:gd name="connsiteX1" fmla="*/ 10506903 w 10506903"/>
                  <a:gd name="connsiteY1" fmla="*/ 0 h 759598"/>
                  <a:gd name="connsiteX2" fmla="*/ 10492389 w 10506903"/>
                  <a:gd name="connsiteY2" fmla="*/ 759598 h 759598"/>
                  <a:gd name="connsiteX3" fmla="*/ 0 w 10506903"/>
                  <a:gd name="connsiteY3" fmla="*/ 730569 h 759598"/>
                  <a:gd name="connsiteX4" fmla="*/ 14514 w 10506903"/>
                  <a:gd name="connsiteY4" fmla="*/ 0 h 759598"/>
                  <a:gd name="connsiteX0" fmla="*/ 14514 w 10506903"/>
                  <a:gd name="connsiteY0" fmla="*/ 0 h 745084"/>
                  <a:gd name="connsiteX1" fmla="*/ 10506903 w 10506903"/>
                  <a:gd name="connsiteY1" fmla="*/ 0 h 745084"/>
                  <a:gd name="connsiteX2" fmla="*/ 10506903 w 10506903"/>
                  <a:gd name="connsiteY2" fmla="*/ 745084 h 745084"/>
                  <a:gd name="connsiteX3" fmla="*/ 0 w 10506903"/>
                  <a:gd name="connsiteY3" fmla="*/ 730569 h 745084"/>
                  <a:gd name="connsiteX4" fmla="*/ 14514 w 10506903"/>
                  <a:gd name="connsiteY4" fmla="*/ 0 h 745084"/>
                  <a:gd name="connsiteX0" fmla="*/ 14514 w 10506903"/>
                  <a:gd name="connsiteY0" fmla="*/ 0 h 730569"/>
                  <a:gd name="connsiteX1" fmla="*/ 10506903 w 10506903"/>
                  <a:gd name="connsiteY1" fmla="*/ 0 h 730569"/>
                  <a:gd name="connsiteX2" fmla="*/ 10506903 w 10506903"/>
                  <a:gd name="connsiteY2" fmla="*/ 393388 h 730569"/>
                  <a:gd name="connsiteX3" fmla="*/ 0 w 10506903"/>
                  <a:gd name="connsiteY3" fmla="*/ 730569 h 730569"/>
                  <a:gd name="connsiteX4" fmla="*/ 14514 w 10506903"/>
                  <a:gd name="connsiteY4" fmla="*/ 0 h 730569"/>
                  <a:gd name="connsiteX0" fmla="*/ 0 w 10492389"/>
                  <a:gd name="connsiteY0" fmla="*/ 0 h 393388"/>
                  <a:gd name="connsiteX1" fmla="*/ 10492389 w 10492389"/>
                  <a:gd name="connsiteY1" fmla="*/ 0 h 393388"/>
                  <a:gd name="connsiteX2" fmla="*/ 10492389 w 10492389"/>
                  <a:gd name="connsiteY2" fmla="*/ 393388 h 393388"/>
                  <a:gd name="connsiteX3" fmla="*/ 29029 w 10492389"/>
                  <a:gd name="connsiteY3" fmla="*/ 378873 h 393388"/>
                  <a:gd name="connsiteX4" fmla="*/ 0 w 10492389"/>
                  <a:gd name="connsiteY4" fmla="*/ 0 h 393388"/>
                  <a:gd name="connsiteX0" fmla="*/ 0 w 10492389"/>
                  <a:gd name="connsiteY0" fmla="*/ 0 h 393388"/>
                  <a:gd name="connsiteX1" fmla="*/ 10492389 w 10492389"/>
                  <a:gd name="connsiteY1" fmla="*/ 0 h 393388"/>
                  <a:gd name="connsiteX2" fmla="*/ 10492389 w 10492389"/>
                  <a:gd name="connsiteY2" fmla="*/ 393388 h 393388"/>
                  <a:gd name="connsiteX3" fmla="*/ 123 w 10492389"/>
                  <a:gd name="connsiteY3" fmla="*/ 230323 h 393388"/>
                  <a:gd name="connsiteX4" fmla="*/ 0 w 10492389"/>
                  <a:gd name="connsiteY4" fmla="*/ 0 h 393388"/>
                  <a:gd name="connsiteX0" fmla="*/ 0 w 10492389"/>
                  <a:gd name="connsiteY0" fmla="*/ 0 h 230323"/>
                  <a:gd name="connsiteX1" fmla="*/ 10492389 w 10492389"/>
                  <a:gd name="connsiteY1" fmla="*/ 0 h 230323"/>
                  <a:gd name="connsiteX2" fmla="*/ 10492389 w 10492389"/>
                  <a:gd name="connsiteY2" fmla="*/ 224206 h 230323"/>
                  <a:gd name="connsiteX3" fmla="*/ 123 w 10492389"/>
                  <a:gd name="connsiteY3" fmla="*/ 230323 h 230323"/>
                  <a:gd name="connsiteX4" fmla="*/ 0 w 10492389"/>
                  <a:gd name="connsiteY4" fmla="*/ 0 h 230323"/>
                  <a:gd name="connsiteX0" fmla="*/ 0 w 10492389"/>
                  <a:gd name="connsiteY0" fmla="*/ 0 h 240712"/>
                  <a:gd name="connsiteX1" fmla="*/ 10492389 w 10492389"/>
                  <a:gd name="connsiteY1" fmla="*/ 0 h 240712"/>
                  <a:gd name="connsiteX2" fmla="*/ 10477937 w 10492389"/>
                  <a:gd name="connsiteY2" fmla="*/ 240712 h 240712"/>
                  <a:gd name="connsiteX3" fmla="*/ 123 w 10492389"/>
                  <a:gd name="connsiteY3" fmla="*/ 230323 h 240712"/>
                  <a:gd name="connsiteX4" fmla="*/ 0 w 10492389"/>
                  <a:gd name="connsiteY4" fmla="*/ 0 h 240712"/>
                  <a:gd name="connsiteX0" fmla="*/ 0 w 10492389"/>
                  <a:gd name="connsiteY0" fmla="*/ 0 h 240712"/>
                  <a:gd name="connsiteX1" fmla="*/ 10492389 w 10492389"/>
                  <a:gd name="connsiteY1" fmla="*/ 0 h 240712"/>
                  <a:gd name="connsiteX2" fmla="*/ 10477937 w 10492389"/>
                  <a:gd name="connsiteY2" fmla="*/ 240712 h 240712"/>
                  <a:gd name="connsiteX3" fmla="*/ 14576 w 10492389"/>
                  <a:gd name="connsiteY3" fmla="*/ 134376 h 240712"/>
                  <a:gd name="connsiteX4" fmla="*/ 0 w 10492389"/>
                  <a:gd name="connsiteY4" fmla="*/ 0 h 240712"/>
                  <a:gd name="connsiteX0" fmla="*/ 0 w 10506842"/>
                  <a:gd name="connsiteY0" fmla="*/ 0 h 137190"/>
                  <a:gd name="connsiteX1" fmla="*/ 10492389 w 10506842"/>
                  <a:gd name="connsiteY1" fmla="*/ 0 h 137190"/>
                  <a:gd name="connsiteX2" fmla="*/ 10506842 w 10506842"/>
                  <a:gd name="connsiteY2" fmla="*/ 137190 h 137190"/>
                  <a:gd name="connsiteX3" fmla="*/ 14576 w 10506842"/>
                  <a:gd name="connsiteY3" fmla="*/ 134376 h 137190"/>
                  <a:gd name="connsiteX4" fmla="*/ 0 w 10506842"/>
                  <a:gd name="connsiteY4" fmla="*/ 0 h 137190"/>
                  <a:gd name="connsiteX0" fmla="*/ 0 w 10506842"/>
                  <a:gd name="connsiteY0" fmla="*/ 0 h 137190"/>
                  <a:gd name="connsiteX1" fmla="*/ 10492389 w 10506842"/>
                  <a:gd name="connsiteY1" fmla="*/ 0 h 137190"/>
                  <a:gd name="connsiteX2" fmla="*/ 10506842 w 10506842"/>
                  <a:gd name="connsiteY2" fmla="*/ 137190 h 137190"/>
                  <a:gd name="connsiteX3" fmla="*/ 14576 w 10506842"/>
                  <a:gd name="connsiteY3" fmla="*/ 68020 h 137190"/>
                  <a:gd name="connsiteX4" fmla="*/ 0 w 10506842"/>
                  <a:gd name="connsiteY4" fmla="*/ 0 h 137190"/>
                  <a:gd name="connsiteX0" fmla="*/ 0 w 10506842"/>
                  <a:gd name="connsiteY0" fmla="*/ 0 h 70834"/>
                  <a:gd name="connsiteX1" fmla="*/ 10492389 w 10506842"/>
                  <a:gd name="connsiteY1" fmla="*/ 0 h 70834"/>
                  <a:gd name="connsiteX2" fmla="*/ 10506842 w 10506842"/>
                  <a:gd name="connsiteY2" fmla="*/ 70834 h 70834"/>
                  <a:gd name="connsiteX3" fmla="*/ 14576 w 10506842"/>
                  <a:gd name="connsiteY3" fmla="*/ 68020 h 70834"/>
                  <a:gd name="connsiteX4" fmla="*/ 0 w 10506842"/>
                  <a:gd name="connsiteY4" fmla="*/ 0 h 70834"/>
                  <a:gd name="connsiteX0" fmla="*/ 0 w 10506842"/>
                  <a:gd name="connsiteY0" fmla="*/ 0 h 70834"/>
                  <a:gd name="connsiteX1" fmla="*/ 10492389 w 10506842"/>
                  <a:gd name="connsiteY1" fmla="*/ 0 h 70834"/>
                  <a:gd name="connsiteX2" fmla="*/ 10506842 w 10506842"/>
                  <a:gd name="connsiteY2" fmla="*/ 70834 h 70834"/>
                  <a:gd name="connsiteX3" fmla="*/ 123 w 10506842"/>
                  <a:gd name="connsiteY3" fmla="*/ 35146 h 70834"/>
                  <a:gd name="connsiteX4" fmla="*/ 0 w 10506842"/>
                  <a:gd name="connsiteY4" fmla="*/ 0 h 70834"/>
                  <a:gd name="connsiteX0" fmla="*/ 0 w 10506842"/>
                  <a:gd name="connsiteY0" fmla="*/ 0 h 35146"/>
                  <a:gd name="connsiteX1" fmla="*/ 10492389 w 10506842"/>
                  <a:gd name="connsiteY1" fmla="*/ 0 h 35146"/>
                  <a:gd name="connsiteX2" fmla="*/ 10506842 w 10506842"/>
                  <a:gd name="connsiteY2" fmla="*/ 34779 h 35146"/>
                  <a:gd name="connsiteX3" fmla="*/ 123 w 10506842"/>
                  <a:gd name="connsiteY3" fmla="*/ 35146 h 35146"/>
                  <a:gd name="connsiteX4" fmla="*/ 0 w 10506842"/>
                  <a:gd name="connsiteY4" fmla="*/ 0 h 35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06842" h="35146">
                    <a:moveTo>
                      <a:pt x="0" y="0"/>
                    </a:moveTo>
                    <a:lnTo>
                      <a:pt x="10492389" y="0"/>
                    </a:lnTo>
                    <a:lnTo>
                      <a:pt x="10506842" y="34779"/>
                    </a:lnTo>
                    <a:lnTo>
                      <a:pt x="123" y="35146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2"/>
                <a:stretch>
                  <a:fillRect l="-866" t="-124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02485" y="2795581"/>
                <a:ext cx="1096554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hu-HU" sz="2400" dirty="0" smtClean="0">
                  <a:latin typeface="Cambria Math" panose="02040503050406030204" pitchFamily="18" charset="0"/>
                </a:endParaRPr>
              </a:p>
              <a:p>
                <a:endParaRPr lang="hu-HU" sz="2400" dirty="0">
                  <a:latin typeface="Cambria Math" panose="02040503050406030204" pitchFamily="18" charset="0"/>
                </a:endParaRPr>
              </a:p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0">
                        <a:latin typeface="Cambria Math" panose="02040503050406030204" pitchFamily="18" charset="0"/>
                      </a:rPr>
                      <m:t>∘2020=−1⋅2020+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00" i="0">
                        <a:latin typeface="Cambria Math" panose="02040503050406030204" pitchFamily="18" charset="0"/>
                      </a:rPr>
                      <m:t>+2020−5=−2020−1+2020−5=−6</m:t>
                    </m:r>
                  </m:oMath>
                </a14:m>
                <a:r>
                  <a:rPr lang="hu-HU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485" y="2795581"/>
                <a:ext cx="10965543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889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102485" y="4081467"/>
                <a:ext cx="81431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=−2⇔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−5=−2⇔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−3=0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485" y="4081467"/>
                <a:ext cx="8143191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198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72458" y="4594735"/>
                <a:ext cx="65993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−4⋅1⋅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=4+12=16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458" y="4594735"/>
                <a:ext cx="6599371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102485" y="5159606"/>
                <a:ext cx="5371792" cy="870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</m:e>
                          </m:rad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−2±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e>
                          </m:rad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2⋅1</m:t>
                          </m:r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−2±4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485" y="5159606"/>
                <a:ext cx="5371792" cy="87055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102485" y="6133371"/>
                <a:ext cx="47119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Teh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=−3∈</m:t>
                      </m:r>
                      <m:r>
                        <a:rPr lang="en-US" sz="2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=1∈</m:t>
                      </m:r>
                      <m:r>
                        <a:rPr lang="en-US" sz="2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2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485" y="6133371"/>
                <a:ext cx="4711996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474277" y="5241409"/>
                <a:ext cx="5681620" cy="132523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/>
                  <a:t>Megjegyzés: Az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−3=0</m:t>
                    </m:r>
                  </m:oMath>
                </a14:m>
                <a:r>
                  <a:rPr lang="hu-HU" sz="2400" dirty="0" smtClean="0"/>
                  <a:t> </a:t>
                </a:r>
              </a:p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másodfokú egyenlet esetén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Így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nor/>
                      </m:rPr>
                      <a:rPr lang="en-US" sz="2400" i="1">
                        <a:latin typeface="Cambria Math" panose="02040503050406030204" pitchFamily="18" charset="0"/>
                      </a:rPr>
                      <m:t> é</m:t>
                    </m:r>
                    <m:r>
                      <m:rPr>
                        <m:nor/>
                      </m:rPr>
                      <a:rPr lang="en-US" sz="2400" i="1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hu-HU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277" y="5241409"/>
                <a:ext cx="5681620" cy="1325235"/>
              </a:xfrm>
              <a:prstGeom prst="rect">
                <a:avLst/>
              </a:prstGeom>
              <a:blipFill rotWithShape="0">
                <a:blip r:embed="rId8"/>
                <a:stretch>
                  <a:fillRect l="-1499" b="-274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102485" y="3148432"/>
            <a:ext cx="1577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Megoldás: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5046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3" grpId="0"/>
      <p:bldP spid="14" grpId="0"/>
      <p:bldP spid="15" grpId="0"/>
      <p:bldP spid="17" grpId="0"/>
      <p:bldP spid="18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627106" y="487828"/>
            <a:ext cx="7681388" cy="32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24" b="1" dirty="0">
                <a:latin typeface="Times New Roman" pitchFamily="18" charset="0"/>
                <a:cs typeface="Times New Roman" pitchFamily="18" charset="0"/>
              </a:rPr>
              <a:t>Felkészítő matematikából a XII. osztály számára</a:t>
            </a:r>
            <a:endParaRPr lang="hu-HU" sz="1524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627106" y="6737757"/>
            <a:ext cx="76813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b="1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II.Feladatsor</a:t>
            </a:r>
            <a:r>
              <a:rPr lang="en-US" sz="1524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hu-HU" sz="1524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hu-HU" sz="1524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91857" y="1075506"/>
                <a:ext cx="10551886" cy="1200329"/>
              </a:xfrm>
              <a:custGeom>
                <a:avLst/>
                <a:gdLst>
                  <a:gd name="connsiteX0" fmla="*/ 0 w 10492389"/>
                  <a:gd name="connsiteY0" fmla="*/ 0 h 1383712"/>
                  <a:gd name="connsiteX1" fmla="*/ 10492389 w 10492389"/>
                  <a:gd name="connsiteY1" fmla="*/ 0 h 1383712"/>
                  <a:gd name="connsiteX2" fmla="*/ 10492389 w 10492389"/>
                  <a:gd name="connsiteY2" fmla="*/ 1383712 h 1383712"/>
                  <a:gd name="connsiteX3" fmla="*/ 0 w 10492389"/>
                  <a:gd name="connsiteY3" fmla="*/ 1383712 h 1383712"/>
                  <a:gd name="connsiteX4" fmla="*/ 0 w 10492389"/>
                  <a:gd name="connsiteY4" fmla="*/ 0 h 1383712"/>
                  <a:gd name="connsiteX0" fmla="*/ 0 w 10492389"/>
                  <a:gd name="connsiteY0" fmla="*/ 0 h 1383712"/>
                  <a:gd name="connsiteX1" fmla="*/ 10492389 w 10492389"/>
                  <a:gd name="connsiteY1" fmla="*/ 0 h 1383712"/>
                  <a:gd name="connsiteX2" fmla="*/ 10361761 w 10492389"/>
                  <a:gd name="connsiteY2" fmla="*/ 672512 h 1383712"/>
                  <a:gd name="connsiteX3" fmla="*/ 0 w 10492389"/>
                  <a:gd name="connsiteY3" fmla="*/ 1383712 h 1383712"/>
                  <a:gd name="connsiteX4" fmla="*/ 0 w 10492389"/>
                  <a:gd name="connsiteY4" fmla="*/ 0 h 1383712"/>
                  <a:gd name="connsiteX0" fmla="*/ 14514 w 10506903"/>
                  <a:gd name="connsiteY0" fmla="*/ 0 h 730569"/>
                  <a:gd name="connsiteX1" fmla="*/ 10506903 w 10506903"/>
                  <a:gd name="connsiteY1" fmla="*/ 0 h 730569"/>
                  <a:gd name="connsiteX2" fmla="*/ 10376275 w 10506903"/>
                  <a:gd name="connsiteY2" fmla="*/ 672512 h 730569"/>
                  <a:gd name="connsiteX3" fmla="*/ 0 w 10506903"/>
                  <a:gd name="connsiteY3" fmla="*/ 730569 h 730569"/>
                  <a:gd name="connsiteX4" fmla="*/ 14514 w 10506903"/>
                  <a:gd name="connsiteY4" fmla="*/ 0 h 730569"/>
                  <a:gd name="connsiteX0" fmla="*/ 14514 w 10506903"/>
                  <a:gd name="connsiteY0" fmla="*/ 0 h 759598"/>
                  <a:gd name="connsiteX1" fmla="*/ 10506903 w 10506903"/>
                  <a:gd name="connsiteY1" fmla="*/ 0 h 759598"/>
                  <a:gd name="connsiteX2" fmla="*/ 10492389 w 10506903"/>
                  <a:gd name="connsiteY2" fmla="*/ 759598 h 759598"/>
                  <a:gd name="connsiteX3" fmla="*/ 0 w 10506903"/>
                  <a:gd name="connsiteY3" fmla="*/ 730569 h 759598"/>
                  <a:gd name="connsiteX4" fmla="*/ 14514 w 10506903"/>
                  <a:gd name="connsiteY4" fmla="*/ 0 h 759598"/>
                  <a:gd name="connsiteX0" fmla="*/ 14514 w 10506903"/>
                  <a:gd name="connsiteY0" fmla="*/ 0 h 745084"/>
                  <a:gd name="connsiteX1" fmla="*/ 10506903 w 10506903"/>
                  <a:gd name="connsiteY1" fmla="*/ 0 h 745084"/>
                  <a:gd name="connsiteX2" fmla="*/ 10506903 w 10506903"/>
                  <a:gd name="connsiteY2" fmla="*/ 745084 h 745084"/>
                  <a:gd name="connsiteX3" fmla="*/ 0 w 10506903"/>
                  <a:gd name="connsiteY3" fmla="*/ 730569 h 745084"/>
                  <a:gd name="connsiteX4" fmla="*/ 14514 w 10506903"/>
                  <a:gd name="connsiteY4" fmla="*/ 0 h 745084"/>
                  <a:gd name="connsiteX0" fmla="*/ 14514 w 10506903"/>
                  <a:gd name="connsiteY0" fmla="*/ 0 h 730569"/>
                  <a:gd name="connsiteX1" fmla="*/ 10506903 w 10506903"/>
                  <a:gd name="connsiteY1" fmla="*/ 0 h 730569"/>
                  <a:gd name="connsiteX2" fmla="*/ 10506903 w 10506903"/>
                  <a:gd name="connsiteY2" fmla="*/ 393388 h 730569"/>
                  <a:gd name="connsiteX3" fmla="*/ 0 w 10506903"/>
                  <a:gd name="connsiteY3" fmla="*/ 730569 h 730569"/>
                  <a:gd name="connsiteX4" fmla="*/ 14514 w 10506903"/>
                  <a:gd name="connsiteY4" fmla="*/ 0 h 730569"/>
                  <a:gd name="connsiteX0" fmla="*/ 0 w 10492389"/>
                  <a:gd name="connsiteY0" fmla="*/ 0 h 393388"/>
                  <a:gd name="connsiteX1" fmla="*/ 10492389 w 10492389"/>
                  <a:gd name="connsiteY1" fmla="*/ 0 h 393388"/>
                  <a:gd name="connsiteX2" fmla="*/ 10492389 w 10492389"/>
                  <a:gd name="connsiteY2" fmla="*/ 393388 h 393388"/>
                  <a:gd name="connsiteX3" fmla="*/ 29029 w 10492389"/>
                  <a:gd name="connsiteY3" fmla="*/ 378873 h 393388"/>
                  <a:gd name="connsiteX4" fmla="*/ 0 w 10492389"/>
                  <a:gd name="connsiteY4" fmla="*/ 0 h 393388"/>
                  <a:gd name="connsiteX0" fmla="*/ 0 w 10492389"/>
                  <a:gd name="connsiteY0" fmla="*/ 0 h 393388"/>
                  <a:gd name="connsiteX1" fmla="*/ 10492389 w 10492389"/>
                  <a:gd name="connsiteY1" fmla="*/ 0 h 393388"/>
                  <a:gd name="connsiteX2" fmla="*/ 10492389 w 10492389"/>
                  <a:gd name="connsiteY2" fmla="*/ 393388 h 393388"/>
                  <a:gd name="connsiteX3" fmla="*/ 123 w 10492389"/>
                  <a:gd name="connsiteY3" fmla="*/ 230323 h 393388"/>
                  <a:gd name="connsiteX4" fmla="*/ 0 w 10492389"/>
                  <a:gd name="connsiteY4" fmla="*/ 0 h 393388"/>
                  <a:gd name="connsiteX0" fmla="*/ 0 w 10492389"/>
                  <a:gd name="connsiteY0" fmla="*/ 0 h 230323"/>
                  <a:gd name="connsiteX1" fmla="*/ 10492389 w 10492389"/>
                  <a:gd name="connsiteY1" fmla="*/ 0 h 230323"/>
                  <a:gd name="connsiteX2" fmla="*/ 10492389 w 10492389"/>
                  <a:gd name="connsiteY2" fmla="*/ 224206 h 230323"/>
                  <a:gd name="connsiteX3" fmla="*/ 123 w 10492389"/>
                  <a:gd name="connsiteY3" fmla="*/ 230323 h 230323"/>
                  <a:gd name="connsiteX4" fmla="*/ 0 w 10492389"/>
                  <a:gd name="connsiteY4" fmla="*/ 0 h 230323"/>
                  <a:gd name="connsiteX0" fmla="*/ 0 w 10492389"/>
                  <a:gd name="connsiteY0" fmla="*/ 0 h 240712"/>
                  <a:gd name="connsiteX1" fmla="*/ 10492389 w 10492389"/>
                  <a:gd name="connsiteY1" fmla="*/ 0 h 240712"/>
                  <a:gd name="connsiteX2" fmla="*/ 10477937 w 10492389"/>
                  <a:gd name="connsiteY2" fmla="*/ 240712 h 240712"/>
                  <a:gd name="connsiteX3" fmla="*/ 123 w 10492389"/>
                  <a:gd name="connsiteY3" fmla="*/ 230323 h 240712"/>
                  <a:gd name="connsiteX4" fmla="*/ 0 w 10492389"/>
                  <a:gd name="connsiteY4" fmla="*/ 0 h 240712"/>
                  <a:gd name="connsiteX0" fmla="*/ 0 w 10492389"/>
                  <a:gd name="connsiteY0" fmla="*/ 0 h 240712"/>
                  <a:gd name="connsiteX1" fmla="*/ 10492389 w 10492389"/>
                  <a:gd name="connsiteY1" fmla="*/ 0 h 240712"/>
                  <a:gd name="connsiteX2" fmla="*/ 10477937 w 10492389"/>
                  <a:gd name="connsiteY2" fmla="*/ 240712 h 240712"/>
                  <a:gd name="connsiteX3" fmla="*/ 14576 w 10492389"/>
                  <a:gd name="connsiteY3" fmla="*/ 134376 h 240712"/>
                  <a:gd name="connsiteX4" fmla="*/ 0 w 10492389"/>
                  <a:gd name="connsiteY4" fmla="*/ 0 h 240712"/>
                  <a:gd name="connsiteX0" fmla="*/ 0 w 10506842"/>
                  <a:gd name="connsiteY0" fmla="*/ 0 h 137190"/>
                  <a:gd name="connsiteX1" fmla="*/ 10492389 w 10506842"/>
                  <a:gd name="connsiteY1" fmla="*/ 0 h 137190"/>
                  <a:gd name="connsiteX2" fmla="*/ 10506842 w 10506842"/>
                  <a:gd name="connsiteY2" fmla="*/ 137190 h 137190"/>
                  <a:gd name="connsiteX3" fmla="*/ 14576 w 10506842"/>
                  <a:gd name="connsiteY3" fmla="*/ 134376 h 137190"/>
                  <a:gd name="connsiteX4" fmla="*/ 0 w 10506842"/>
                  <a:gd name="connsiteY4" fmla="*/ 0 h 137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06842" h="137190">
                    <a:moveTo>
                      <a:pt x="0" y="0"/>
                    </a:moveTo>
                    <a:lnTo>
                      <a:pt x="10492389" y="0"/>
                    </a:lnTo>
                    <a:lnTo>
                      <a:pt x="10506842" y="137190"/>
                    </a:lnTo>
                    <a:lnTo>
                      <a:pt x="14576" y="1343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2. A valós számok halmazán értelmezzük az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−5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műveletet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c) Tudva, hogy az </a:t>
                </a:r>
                <a:r>
                  <a:rPr lang="hu-HU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valós szám teljesíti az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=1∘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egyenletet, számíts</a:t>
                </a:r>
                <a:r>
                  <a:rPr lang="en-US" sz="24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uk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ki az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hu-HU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értékét</a:t>
                </a:r>
                <a:r>
                  <a:rPr lang="hu-HU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857" y="1075506"/>
                <a:ext cx="10551886" cy="1200329"/>
              </a:xfrm>
              <a:custGeom>
                <a:avLst/>
                <a:gdLst>
                  <a:gd name="connsiteX0" fmla="*/ 0 w 10492389"/>
                  <a:gd name="connsiteY0" fmla="*/ 0 h 1383712"/>
                  <a:gd name="connsiteX1" fmla="*/ 10492389 w 10492389"/>
                  <a:gd name="connsiteY1" fmla="*/ 0 h 1383712"/>
                  <a:gd name="connsiteX2" fmla="*/ 10492389 w 10492389"/>
                  <a:gd name="connsiteY2" fmla="*/ 1383712 h 1383712"/>
                  <a:gd name="connsiteX3" fmla="*/ 0 w 10492389"/>
                  <a:gd name="connsiteY3" fmla="*/ 1383712 h 1383712"/>
                  <a:gd name="connsiteX4" fmla="*/ 0 w 10492389"/>
                  <a:gd name="connsiteY4" fmla="*/ 0 h 1383712"/>
                  <a:gd name="connsiteX0" fmla="*/ 0 w 10492389"/>
                  <a:gd name="connsiteY0" fmla="*/ 0 h 1383712"/>
                  <a:gd name="connsiteX1" fmla="*/ 10492389 w 10492389"/>
                  <a:gd name="connsiteY1" fmla="*/ 0 h 1383712"/>
                  <a:gd name="connsiteX2" fmla="*/ 10361761 w 10492389"/>
                  <a:gd name="connsiteY2" fmla="*/ 672512 h 1383712"/>
                  <a:gd name="connsiteX3" fmla="*/ 0 w 10492389"/>
                  <a:gd name="connsiteY3" fmla="*/ 1383712 h 1383712"/>
                  <a:gd name="connsiteX4" fmla="*/ 0 w 10492389"/>
                  <a:gd name="connsiteY4" fmla="*/ 0 h 1383712"/>
                  <a:gd name="connsiteX0" fmla="*/ 14514 w 10506903"/>
                  <a:gd name="connsiteY0" fmla="*/ 0 h 730569"/>
                  <a:gd name="connsiteX1" fmla="*/ 10506903 w 10506903"/>
                  <a:gd name="connsiteY1" fmla="*/ 0 h 730569"/>
                  <a:gd name="connsiteX2" fmla="*/ 10376275 w 10506903"/>
                  <a:gd name="connsiteY2" fmla="*/ 672512 h 730569"/>
                  <a:gd name="connsiteX3" fmla="*/ 0 w 10506903"/>
                  <a:gd name="connsiteY3" fmla="*/ 730569 h 730569"/>
                  <a:gd name="connsiteX4" fmla="*/ 14514 w 10506903"/>
                  <a:gd name="connsiteY4" fmla="*/ 0 h 730569"/>
                  <a:gd name="connsiteX0" fmla="*/ 14514 w 10506903"/>
                  <a:gd name="connsiteY0" fmla="*/ 0 h 759598"/>
                  <a:gd name="connsiteX1" fmla="*/ 10506903 w 10506903"/>
                  <a:gd name="connsiteY1" fmla="*/ 0 h 759598"/>
                  <a:gd name="connsiteX2" fmla="*/ 10492389 w 10506903"/>
                  <a:gd name="connsiteY2" fmla="*/ 759598 h 759598"/>
                  <a:gd name="connsiteX3" fmla="*/ 0 w 10506903"/>
                  <a:gd name="connsiteY3" fmla="*/ 730569 h 759598"/>
                  <a:gd name="connsiteX4" fmla="*/ 14514 w 10506903"/>
                  <a:gd name="connsiteY4" fmla="*/ 0 h 759598"/>
                  <a:gd name="connsiteX0" fmla="*/ 14514 w 10506903"/>
                  <a:gd name="connsiteY0" fmla="*/ 0 h 745084"/>
                  <a:gd name="connsiteX1" fmla="*/ 10506903 w 10506903"/>
                  <a:gd name="connsiteY1" fmla="*/ 0 h 745084"/>
                  <a:gd name="connsiteX2" fmla="*/ 10506903 w 10506903"/>
                  <a:gd name="connsiteY2" fmla="*/ 745084 h 745084"/>
                  <a:gd name="connsiteX3" fmla="*/ 0 w 10506903"/>
                  <a:gd name="connsiteY3" fmla="*/ 730569 h 745084"/>
                  <a:gd name="connsiteX4" fmla="*/ 14514 w 10506903"/>
                  <a:gd name="connsiteY4" fmla="*/ 0 h 745084"/>
                  <a:gd name="connsiteX0" fmla="*/ 14514 w 10506903"/>
                  <a:gd name="connsiteY0" fmla="*/ 0 h 730569"/>
                  <a:gd name="connsiteX1" fmla="*/ 10506903 w 10506903"/>
                  <a:gd name="connsiteY1" fmla="*/ 0 h 730569"/>
                  <a:gd name="connsiteX2" fmla="*/ 10506903 w 10506903"/>
                  <a:gd name="connsiteY2" fmla="*/ 393388 h 730569"/>
                  <a:gd name="connsiteX3" fmla="*/ 0 w 10506903"/>
                  <a:gd name="connsiteY3" fmla="*/ 730569 h 730569"/>
                  <a:gd name="connsiteX4" fmla="*/ 14514 w 10506903"/>
                  <a:gd name="connsiteY4" fmla="*/ 0 h 730569"/>
                  <a:gd name="connsiteX0" fmla="*/ 0 w 10492389"/>
                  <a:gd name="connsiteY0" fmla="*/ 0 h 393388"/>
                  <a:gd name="connsiteX1" fmla="*/ 10492389 w 10492389"/>
                  <a:gd name="connsiteY1" fmla="*/ 0 h 393388"/>
                  <a:gd name="connsiteX2" fmla="*/ 10492389 w 10492389"/>
                  <a:gd name="connsiteY2" fmla="*/ 393388 h 393388"/>
                  <a:gd name="connsiteX3" fmla="*/ 29029 w 10492389"/>
                  <a:gd name="connsiteY3" fmla="*/ 378873 h 393388"/>
                  <a:gd name="connsiteX4" fmla="*/ 0 w 10492389"/>
                  <a:gd name="connsiteY4" fmla="*/ 0 h 393388"/>
                  <a:gd name="connsiteX0" fmla="*/ 0 w 10492389"/>
                  <a:gd name="connsiteY0" fmla="*/ 0 h 393388"/>
                  <a:gd name="connsiteX1" fmla="*/ 10492389 w 10492389"/>
                  <a:gd name="connsiteY1" fmla="*/ 0 h 393388"/>
                  <a:gd name="connsiteX2" fmla="*/ 10492389 w 10492389"/>
                  <a:gd name="connsiteY2" fmla="*/ 393388 h 393388"/>
                  <a:gd name="connsiteX3" fmla="*/ 123 w 10492389"/>
                  <a:gd name="connsiteY3" fmla="*/ 230323 h 393388"/>
                  <a:gd name="connsiteX4" fmla="*/ 0 w 10492389"/>
                  <a:gd name="connsiteY4" fmla="*/ 0 h 393388"/>
                  <a:gd name="connsiteX0" fmla="*/ 0 w 10492389"/>
                  <a:gd name="connsiteY0" fmla="*/ 0 h 230323"/>
                  <a:gd name="connsiteX1" fmla="*/ 10492389 w 10492389"/>
                  <a:gd name="connsiteY1" fmla="*/ 0 h 230323"/>
                  <a:gd name="connsiteX2" fmla="*/ 10492389 w 10492389"/>
                  <a:gd name="connsiteY2" fmla="*/ 224206 h 230323"/>
                  <a:gd name="connsiteX3" fmla="*/ 123 w 10492389"/>
                  <a:gd name="connsiteY3" fmla="*/ 230323 h 230323"/>
                  <a:gd name="connsiteX4" fmla="*/ 0 w 10492389"/>
                  <a:gd name="connsiteY4" fmla="*/ 0 h 230323"/>
                  <a:gd name="connsiteX0" fmla="*/ 0 w 10492389"/>
                  <a:gd name="connsiteY0" fmla="*/ 0 h 240712"/>
                  <a:gd name="connsiteX1" fmla="*/ 10492389 w 10492389"/>
                  <a:gd name="connsiteY1" fmla="*/ 0 h 240712"/>
                  <a:gd name="connsiteX2" fmla="*/ 10477937 w 10492389"/>
                  <a:gd name="connsiteY2" fmla="*/ 240712 h 240712"/>
                  <a:gd name="connsiteX3" fmla="*/ 123 w 10492389"/>
                  <a:gd name="connsiteY3" fmla="*/ 230323 h 240712"/>
                  <a:gd name="connsiteX4" fmla="*/ 0 w 10492389"/>
                  <a:gd name="connsiteY4" fmla="*/ 0 h 240712"/>
                  <a:gd name="connsiteX0" fmla="*/ 0 w 10492389"/>
                  <a:gd name="connsiteY0" fmla="*/ 0 h 240712"/>
                  <a:gd name="connsiteX1" fmla="*/ 10492389 w 10492389"/>
                  <a:gd name="connsiteY1" fmla="*/ 0 h 240712"/>
                  <a:gd name="connsiteX2" fmla="*/ 10477937 w 10492389"/>
                  <a:gd name="connsiteY2" fmla="*/ 240712 h 240712"/>
                  <a:gd name="connsiteX3" fmla="*/ 14576 w 10492389"/>
                  <a:gd name="connsiteY3" fmla="*/ 134376 h 240712"/>
                  <a:gd name="connsiteX4" fmla="*/ 0 w 10492389"/>
                  <a:gd name="connsiteY4" fmla="*/ 0 h 240712"/>
                  <a:gd name="connsiteX0" fmla="*/ 0 w 10506842"/>
                  <a:gd name="connsiteY0" fmla="*/ 0 h 137190"/>
                  <a:gd name="connsiteX1" fmla="*/ 10492389 w 10506842"/>
                  <a:gd name="connsiteY1" fmla="*/ 0 h 137190"/>
                  <a:gd name="connsiteX2" fmla="*/ 10506842 w 10506842"/>
                  <a:gd name="connsiteY2" fmla="*/ 137190 h 137190"/>
                  <a:gd name="connsiteX3" fmla="*/ 14576 w 10506842"/>
                  <a:gd name="connsiteY3" fmla="*/ 134376 h 137190"/>
                  <a:gd name="connsiteX4" fmla="*/ 0 w 10506842"/>
                  <a:gd name="connsiteY4" fmla="*/ 0 h 137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06842" h="137190">
                    <a:moveTo>
                      <a:pt x="0" y="0"/>
                    </a:moveTo>
                    <a:lnTo>
                      <a:pt x="10492389" y="0"/>
                    </a:lnTo>
                    <a:lnTo>
                      <a:pt x="10506842" y="137190"/>
                    </a:lnTo>
                    <a:lnTo>
                      <a:pt x="14576" y="134376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2"/>
                <a:stretch>
                  <a:fillRect l="-866" t="-3518" b="-1005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29771" y="2827050"/>
                <a:ext cx="1035594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−5=−2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−7=−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71" y="2827050"/>
                <a:ext cx="10355943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277661" y="3299382"/>
                <a:ext cx="68734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=1⋅</m:t>
                      </m:r>
                      <m:d>
                        <m:d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+1+</m:t>
                      </m:r>
                      <m:d>
                        <m:d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−5=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−4.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661" y="3299382"/>
                <a:ext cx="6873420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77661" y="3839930"/>
                <a:ext cx="980031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=1∘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egyenlet alapján írhatjuk, hogy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−7=−2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−4,</m:t>
                    </m:r>
                  </m:oMath>
                </a14:m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ahonnan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=3∈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ℝ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661" y="3839930"/>
                <a:ext cx="9800312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996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206775" y="2437183"/>
            <a:ext cx="1577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Megoldás: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77661" y="4808287"/>
                <a:ext cx="84364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=3∘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=3⋅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+3−3−5=−9−5=−14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661" y="4808287"/>
                <a:ext cx="8436477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560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6" grpId="0"/>
      <p:bldP spid="17" grpId="0"/>
      <p:bldP spid="2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627106" y="487828"/>
            <a:ext cx="7681388" cy="32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24" b="1" dirty="0">
                <a:latin typeface="Times New Roman" pitchFamily="18" charset="0"/>
                <a:cs typeface="Times New Roman" pitchFamily="18" charset="0"/>
              </a:rPr>
              <a:t>Felkészítő matematikából a XII. osztály számára</a:t>
            </a:r>
            <a:endParaRPr lang="hu-HU" sz="1524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627106" y="6737757"/>
            <a:ext cx="76813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III.F</a:t>
            </a:r>
            <a:r>
              <a:rPr lang="en-US" sz="1600" b="1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eladat</a:t>
            </a:r>
            <a:r>
              <a:rPr lang="hu-HU" sz="16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sor</a:t>
            </a:r>
            <a:r>
              <a:rPr lang="en-US" sz="16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/1</a:t>
            </a:r>
            <a:endParaRPr lang="hu-HU" sz="1524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églalap 3"/>
          <p:cNvSpPr/>
          <p:nvPr/>
        </p:nvSpPr>
        <p:spPr>
          <a:xfrm>
            <a:off x="1193369" y="863772"/>
            <a:ext cx="10492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71"/>
              </a:spcAft>
            </a:pPr>
            <a:r>
              <a:rPr lang="hu-HU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III. FELADATSOR</a:t>
            </a:r>
            <a:endParaRPr lang="hu-HU" sz="28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49829" y="1654629"/>
                <a:ext cx="10340588" cy="3038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Adott az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0,∞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függvény.</a:t>
                </a:r>
              </a:p>
              <a:p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a) Mutassuk ki, hogy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)=1+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0,∞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b) Határozzuk meg az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hu-HU" sz="2400" dirty="0" smtClean="0"/>
                  <a:t>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függvény grafikus képéhez húzott ferde </a:t>
                </a:r>
                <a:r>
                  <a:rPr lang="hu-HU" sz="24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aszimptota</a:t>
                </a:r>
                <a:endParaRPr lang="hu-HU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egyenletét a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hu-HU" sz="2400" dirty="0" smtClean="0"/>
                  <a:t>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felé.</a:t>
                </a:r>
              </a:p>
              <a:p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c) Igazoljuk, hogy az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hu-HU" sz="2400" dirty="0" smtClean="0"/>
                  <a:t>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függvény konkáv.</a:t>
                </a:r>
                <a:endParaRPr lang="en-US" sz="2400" dirty="0"/>
              </a:p>
              <a:p>
                <a:endParaRPr lang="en-US" sz="2400" dirty="0"/>
              </a:p>
              <a:p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829" y="1654629"/>
                <a:ext cx="10340588" cy="3038589"/>
              </a:xfrm>
              <a:prstGeom prst="rect">
                <a:avLst/>
              </a:prstGeom>
              <a:blipFill rotWithShape="0">
                <a:blip r:embed="rId2"/>
                <a:stretch>
                  <a:fillRect l="-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349829" y="4064000"/>
            <a:ext cx="1495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Megoldás:</a:t>
            </a: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659240" y="4438279"/>
                <a:ext cx="9315179" cy="744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a)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dirty="0" smtClean="0"/>
                  <a:t>Az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hu-HU" sz="2400" dirty="0" smtClean="0"/>
                  <a:t>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alapján kapjuk, hogy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40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sz="24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240" y="4438279"/>
                <a:ext cx="9315179" cy="744499"/>
              </a:xfrm>
              <a:prstGeom prst="rect">
                <a:avLst/>
              </a:prstGeom>
              <a:blipFill rotWithShape="0">
                <a:blip r:embed="rId3"/>
                <a:stretch>
                  <a:fillRect l="-982" b="-2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941755" y="5262775"/>
                <a:ext cx="60278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′=0,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′=1,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′=2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′=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′±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755" y="5262775"/>
                <a:ext cx="6027869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349829" y="5825878"/>
                <a:ext cx="10335893" cy="833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⋅1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0,∞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829" y="5825878"/>
                <a:ext cx="10335893" cy="8334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074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3" grpId="0"/>
      <p:bldP spid="15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627106" y="487828"/>
            <a:ext cx="7681388" cy="32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24" b="1" dirty="0">
                <a:latin typeface="Times New Roman" pitchFamily="18" charset="0"/>
                <a:cs typeface="Times New Roman" pitchFamily="18" charset="0"/>
              </a:rPr>
              <a:t>Felkészítő matematikából a XII. osztály számára</a:t>
            </a:r>
            <a:endParaRPr lang="hu-HU" sz="1524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627106" y="6737757"/>
            <a:ext cx="76813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III.F</a:t>
            </a:r>
            <a:r>
              <a:rPr lang="en-US" sz="1600" b="1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eladat</a:t>
            </a:r>
            <a:r>
              <a:rPr lang="hu-HU" sz="16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sor</a:t>
            </a:r>
            <a:r>
              <a:rPr lang="en-US" sz="16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/1</a:t>
            </a:r>
            <a:endParaRPr lang="hu-HU" sz="1524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62743" y="1436914"/>
                <a:ext cx="10231583" cy="1776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1. Adott </a:t>
                </a:r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0,∞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függvény.</a:t>
                </a:r>
              </a:p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b) </a:t>
                </a:r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Határozzuk meg az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függvény grafikus képéhez húzott ferde </a:t>
                </a:r>
                <a:r>
                  <a:rPr lang="hu-HU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aszimptota</a:t>
                </a:r>
                <a:endParaRPr lang="hu-HU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egyenletét a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felé.</a:t>
                </a:r>
              </a:p>
              <a:p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743" y="1436914"/>
                <a:ext cx="10231583" cy="1776384"/>
              </a:xfrm>
              <a:prstGeom prst="rect">
                <a:avLst/>
              </a:prstGeom>
              <a:blipFill rotWithShape="0">
                <a:blip r:embed="rId2"/>
                <a:stretch>
                  <a:fillRect l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262743" y="2865821"/>
            <a:ext cx="1495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Megoldás:</a:t>
            </a: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31886" y="2834369"/>
                <a:ext cx="651665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ferde </a:t>
                </a:r>
                <a:r>
                  <a:rPr lang="hu-HU" sz="24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aszimptota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egyenlete: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ahol </a:t>
                </a:r>
                <a:endParaRPr lang="en-US" sz="2400" dirty="0"/>
              </a:p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886" y="2834369"/>
                <a:ext cx="6516656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497" t="-5882" r="-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62743" y="3327486"/>
                <a:ext cx="10818715" cy="1075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743" y="3327486"/>
                <a:ext cx="10818715" cy="10751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10099966" y="3541113"/>
            <a:ext cx="420914" cy="4175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776858" y="4050806"/>
            <a:ext cx="420914" cy="4175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706086" y="4468325"/>
                <a:ext cx="2867452" cy="667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400" i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hu-HU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086" y="4468325"/>
                <a:ext cx="2867452" cy="667427"/>
              </a:xfrm>
              <a:prstGeom prst="rect">
                <a:avLst/>
              </a:prstGeom>
              <a:blipFill rotWithShape="0">
                <a:blip r:embed="rId5"/>
                <a:stretch>
                  <a:fillRect r="-2340" b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58442" y="5007076"/>
                <a:ext cx="10818715" cy="929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𝑚𝑥</m:t>
                          </m:r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−1−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442" y="5007076"/>
                <a:ext cx="10818715" cy="9296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521337" y="6106173"/>
                <a:ext cx="77003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Tehát a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felé húzott ferde </a:t>
                </a:r>
                <a:r>
                  <a:rPr lang="hu-HU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aszimptota</a:t>
                </a:r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egyenlete: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337" y="6106173"/>
                <a:ext cx="7700378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267" t="-12000" r="-1108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97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5" grpId="0"/>
      <p:bldP spid="9" grpId="0"/>
      <p:bldP spid="14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627106" y="487828"/>
            <a:ext cx="7681388" cy="32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24" b="1" dirty="0">
                <a:latin typeface="Times New Roman" pitchFamily="18" charset="0"/>
                <a:cs typeface="Times New Roman" pitchFamily="18" charset="0"/>
              </a:rPr>
              <a:t>Felkészítő matematikából a XII. osztály számára</a:t>
            </a:r>
            <a:endParaRPr lang="hu-HU" sz="1524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627106" y="6737757"/>
            <a:ext cx="76813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b="1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III.Feladatsor</a:t>
            </a:r>
            <a:r>
              <a:rPr lang="en-US" sz="1524" b="1" dirty="0" smtClean="0">
                <a:latin typeface="Times New Roman" pitchFamily="18" charset="0"/>
                <a:cs typeface="Times New Roman" pitchFamily="18" charset="0"/>
              </a:rPr>
              <a:t>/1</a:t>
            </a:r>
            <a:endParaRPr lang="hu-HU" sz="1524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161143" y="1001486"/>
                <a:ext cx="9811468" cy="1422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Megjegyzés: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hu-HU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határérték a </a:t>
                </a:r>
                <a:r>
                  <a:rPr lang="hu-HU" sz="24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l’Hospital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szabály felhasználásával is</a:t>
                </a:r>
              </a:p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kiszámítható: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hu-HU" sz="2400" dirty="0" smtClean="0"/>
                  <a:t>.</a:t>
                </a:r>
                <a:endParaRPr lang="en-US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143" y="1001486"/>
                <a:ext cx="9811468" cy="1422312"/>
              </a:xfrm>
              <a:prstGeom prst="rect">
                <a:avLst/>
              </a:prstGeom>
              <a:blipFill rotWithShape="0">
                <a:blip r:embed="rId2"/>
                <a:stretch>
                  <a:fillRect l="-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722873" y="345577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61143" y="2330568"/>
                <a:ext cx="6385146" cy="1037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1. Adott </a:t>
                </a:r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0,∞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függvény.</a:t>
                </a:r>
              </a:p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c)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gazoljuk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hogy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az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függvény konkáv.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143" y="2330568"/>
                <a:ext cx="6385146" cy="1037720"/>
              </a:xfrm>
              <a:prstGeom prst="rect">
                <a:avLst/>
              </a:prstGeom>
              <a:blipFill rotWithShape="0">
                <a:blip r:embed="rId3"/>
                <a:stretch>
                  <a:fillRect l="-1431" r="-477" b="-11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708539" y="3409141"/>
                <a:ext cx="4508670" cy="969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′′(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′(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′=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539" y="3409141"/>
                <a:ext cx="4508670" cy="96936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514209" y="4301957"/>
                <a:ext cx="4607928" cy="969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′+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1′⋅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−1⋅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209" y="4301957"/>
                <a:ext cx="4607928" cy="96936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514209" y="5198699"/>
                <a:ext cx="1979644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209" y="5198699"/>
                <a:ext cx="1979644" cy="7862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437200" y="5360989"/>
                <a:ext cx="34565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0,</m:t>
                      </m:r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</a:rPr>
                        <m:t>rmely</m:t>
                      </m:r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0,∞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200" y="5360989"/>
                <a:ext cx="3456587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715860" y="5360988"/>
                <a:ext cx="18126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hu-HU" sz="2400" dirty="0" smtClean="0"/>
                  <a:t>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konkáv.</a:t>
                </a:r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860" y="5360988"/>
                <a:ext cx="1812676" cy="461665"/>
              </a:xfrm>
              <a:prstGeom prst="rect">
                <a:avLst/>
              </a:prstGeom>
              <a:blipFill rotWithShape="0">
                <a:blip r:embed="rId8"/>
                <a:stretch>
                  <a:fillRect t="-10526" r="-404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893787" y="3057992"/>
            <a:ext cx="2629308" cy="1387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714333" y="3189953"/>
            <a:ext cx="3820790" cy="872381"/>
            <a:chOff x="7546289" y="3107173"/>
            <a:chExt cx="3820790" cy="7831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7546289" y="3107173"/>
                  <a:ext cx="3811172" cy="36933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konvex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′′(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)≥0,∀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6289" y="3107173"/>
                  <a:ext cx="3811172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857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7546289" y="3520964"/>
                  <a:ext cx="3820790" cy="36933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konk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′′(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)≤0,∀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6289" y="3520964"/>
                  <a:ext cx="3820790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289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8103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8" grpId="0"/>
      <p:bldP spid="11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627106" y="487828"/>
            <a:ext cx="7681388" cy="32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24" b="1" dirty="0">
                <a:latin typeface="Times New Roman" pitchFamily="18" charset="0"/>
                <a:cs typeface="Times New Roman" pitchFamily="18" charset="0"/>
              </a:rPr>
              <a:t>Felkészítő matematikából a XII. osztály számára</a:t>
            </a:r>
            <a:endParaRPr lang="hu-HU" sz="1524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627106" y="6737757"/>
            <a:ext cx="76813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b="1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III.Feladatsor</a:t>
            </a:r>
            <a:r>
              <a:rPr lang="en-US" sz="1524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hu-HU" sz="1524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hu-HU" sz="1524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03086" y="986971"/>
                <a:ext cx="11347209" cy="2227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2. Adott az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függvény.</a:t>
                </a:r>
              </a:p>
              <a:p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a) Mutassuk ki, hogy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grow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−2)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hu-HU" sz="2400" b="0" i="0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b) Határozzuk meg az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hu-HU" sz="2400" dirty="0" smtClean="0"/>
                  <a:t>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függvénynek azt a </a:t>
                </a:r>
                <a:r>
                  <a:rPr lang="hu-HU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primitív függvényét, amelyre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(2)=7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c) Mutassuk ki, hogy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grow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)−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=3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nary>
                    <m:r>
                      <a:rPr lang="en-US" sz="24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086" y="986971"/>
                <a:ext cx="11347209" cy="2227726"/>
              </a:xfrm>
              <a:prstGeom prst="rect">
                <a:avLst/>
              </a:prstGeom>
              <a:blipFill rotWithShape="0">
                <a:blip r:embed="rId2"/>
                <a:stretch>
                  <a:fillRect l="-860" t="-2192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257233" y="331657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31184" y="3501236"/>
            <a:ext cx="1495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Megoldás:</a:t>
            </a: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15557" y="3962901"/>
                <a:ext cx="9660273" cy="70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grow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)−2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nary>
                      <m:naryPr>
                        <m:limLoc m:val="undOvr"/>
                        <m:grow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+2−2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grow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|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mr>
                      <m:m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−0=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557" y="3962901"/>
                <a:ext cx="9660273" cy="708143"/>
              </a:xfrm>
              <a:prstGeom prst="rect">
                <a:avLst/>
              </a:prstGeom>
              <a:blipFill rotWithShape="0">
                <a:blip r:embed="rId3"/>
                <a:stretch>
                  <a:fillRect l="-946" b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64260" y="4943108"/>
                <a:ext cx="10602903" cy="9164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1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hu-HU" sz="21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2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2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21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1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a:rPr lang="en-US" sz="21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nary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1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grow m:val="on"/>
                        <m:subHide m:val="on"/>
                        <m:supHide m:val="on"/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1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a:rPr lang="en-US" sz="21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nary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21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ahol</m:t>
                    </m:r>
                    <m:r>
                      <m:rPr>
                        <m:nor/>
                      </m:rP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1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hu-HU" sz="21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sz="21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260" y="4943108"/>
                <a:ext cx="10602903" cy="916469"/>
              </a:xfrm>
              <a:prstGeom prst="rect">
                <a:avLst/>
              </a:prstGeom>
              <a:blipFill rotWithShape="0">
                <a:blip r:embed="rId4"/>
                <a:stretch>
                  <a:fillRect l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943600" y="324394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663012" y="5422800"/>
                <a:ext cx="7557903" cy="8295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(2)=7⇔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+2⋅2+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=7⇔8+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=7⇔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=−1.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012" y="5422800"/>
                <a:ext cx="7557903" cy="82952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663012" y="6190702"/>
            <a:ext cx="3984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 keresett primitív függvény: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466850" y="6000066"/>
                <a:ext cx="4286879" cy="8295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−1.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850" y="6000066"/>
                <a:ext cx="4286879" cy="82952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32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5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627106" y="487828"/>
            <a:ext cx="7681388" cy="32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24" b="1" dirty="0">
                <a:latin typeface="Times New Roman" pitchFamily="18" charset="0"/>
                <a:cs typeface="Times New Roman" pitchFamily="18" charset="0"/>
              </a:rPr>
              <a:t>Felkészítő matematikából a XII. osztály számára</a:t>
            </a:r>
            <a:endParaRPr lang="hu-HU" sz="1524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627106" y="6737757"/>
            <a:ext cx="76813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24" b="1" dirty="0" err="1" smtClean="0">
                <a:latin typeface="Times New Roman" pitchFamily="18" charset="0"/>
                <a:cs typeface="Times New Roman" pitchFamily="18" charset="0"/>
              </a:rPr>
              <a:t>III.Feladatsor</a:t>
            </a:r>
            <a:r>
              <a:rPr lang="hu-HU" sz="1524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524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hu-HU" sz="1524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86972" y="928914"/>
                <a:ext cx="7754752" cy="962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2. Adott az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függvény.</a:t>
                </a:r>
              </a:p>
              <a:p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c) Mutassuk ki, hogy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grow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)−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=3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nary>
                    <m:r>
                      <a:rPr lang="en-US" sz="24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72" y="928914"/>
                <a:ext cx="7754752" cy="962508"/>
              </a:xfrm>
              <a:prstGeom prst="rect">
                <a:avLst/>
              </a:prstGeom>
              <a:blipFill rotWithShape="0">
                <a:blip r:embed="rId2"/>
                <a:stretch>
                  <a:fillRect l="-1258" t="-5063" b="-6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86972" y="2005624"/>
            <a:ext cx="1495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Megoldás:</a:t>
            </a: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6073" y="2467289"/>
                <a:ext cx="10392784" cy="1204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grow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400" i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grow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+2−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400" i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grow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073" y="2467289"/>
                <a:ext cx="10392784" cy="12045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2023275" y="3791590"/>
            <a:ext cx="2531931" cy="762788"/>
            <a:chOff x="5722200" y="3595172"/>
            <a:chExt cx="2531931" cy="762788"/>
          </a:xfrm>
          <a:solidFill>
            <a:schemeClr val="bg1">
              <a:lumMod val="95000"/>
            </a:schemeClr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5722200" y="3595172"/>
                  <a:ext cx="1354025" cy="369332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0">
                            <a:latin typeface="Cambria Math" panose="02040503050406030204" pitchFamily="18" charset="0"/>
                          </a:rPr>
                          <m:t>+2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2200" y="3595172"/>
                  <a:ext cx="1354025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7235326" y="3595172"/>
                  <a:ext cx="1018805" cy="369332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′=2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5326" y="3595172"/>
                  <a:ext cx="1018805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5722200" y="3988628"/>
                  <a:ext cx="1127987" cy="369332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′=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2200" y="3988628"/>
                  <a:ext cx="1127987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7272483" y="3952503"/>
                  <a:ext cx="944489" cy="369332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2483" y="3952503"/>
                  <a:ext cx="944489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09302" y="4653235"/>
                <a:ext cx="12266326" cy="118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200" i="0">
                          <a:latin typeface="Cambria Math" panose="02040503050406030204" pitchFamily="18" charset="0"/>
                        </a:rPr>
                        <m:t>|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2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en-US" sz="2200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</m:m>
                      <m:r>
                        <a:rPr lang="en-US" sz="2200" i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grow m:val="on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hu-HU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hu-HU" sz="2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20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−2−2⋅</m:t>
                      </m:r>
                      <m:nary>
                        <m:naryPr>
                          <m:limLoc m:val="undOvr"/>
                          <m:grow m:val="on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=3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nary>
                      <m:r>
                        <a:rPr lang="en-US" sz="220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|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limLoc m:val="undOvr"/>
                              <m:grow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02" y="4653235"/>
                <a:ext cx="12266326" cy="118231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7666013" y="3723403"/>
            <a:ext cx="2562730" cy="794850"/>
            <a:chOff x="5654242" y="3563110"/>
            <a:chExt cx="2562730" cy="794850"/>
          </a:xfrm>
          <a:solidFill>
            <a:schemeClr val="bg1">
              <a:lumMod val="95000"/>
            </a:schemeClr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5654242" y="3563110"/>
                  <a:ext cx="837089" cy="369332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4242" y="3563110"/>
                  <a:ext cx="837089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7235326" y="3595172"/>
                  <a:ext cx="888385" cy="369332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′=</m:t>
                        </m:r>
                        <m:r>
                          <a:rPr lang="hu-HU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5326" y="3595172"/>
                  <a:ext cx="888385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5722200" y="3988628"/>
                  <a:ext cx="1127987" cy="369332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′=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2200" y="3988628"/>
                  <a:ext cx="1127987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7272483" y="3952503"/>
                  <a:ext cx="944489" cy="369332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2483" y="3952503"/>
                  <a:ext cx="944489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89429" y="5857796"/>
                <a:ext cx="10660743" cy="656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−2−2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|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2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200" i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−2−2⋅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2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en-US" sz="2200" i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−2−2⋅1=3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−4.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29" y="5857796"/>
                <a:ext cx="10660743" cy="65684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44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/>
      <p:bldP spid="16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286200" y="1853182"/>
            <a:ext cx="1036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71"/>
              </a:spcAft>
            </a:pPr>
            <a:r>
              <a:rPr lang="en-US" sz="2800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Oktatási</a:t>
            </a:r>
            <a:r>
              <a:rPr lang="en-US" sz="2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és</a:t>
            </a:r>
            <a:r>
              <a:rPr lang="en-US" sz="2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Tudományos</a:t>
            </a:r>
            <a:r>
              <a:rPr lang="en-US" sz="2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Kutatási</a:t>
            </a:r>
            <a:r>
              <a:rPr lang="en-US" sz="2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Minisztérium</a:t>
            </a:r>
            <a:r>
              <a:rPr lang="hu-HU" sz="2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által javasolt</a:t>
            </a:r>
            <a:endParaRPr lang="hu-HU" sz="2800" b="1" i="1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627106" y="830748"/>
            <a:ext cx="7681388" cy="32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24" b="1" dirty="0">
                <a:latin typeface="Times New Roman" pitchFamily="18" charset="0"/>
                <a:cs typeface="Times New Roman" pitchFamily="18" charset="0"/>
              </a:rPr>
              <a:t>Felkészítő matematikából a XII. osztály számára</a:t>
            </a:r>
            <a:endParaRPr lang="hu-HU" sz="1524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558524" y="6749419"/>
            <a:ext cx="7681388" cy="32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24" b="1" dirty="0" smtClean="0">
                <a:latin typeface="Times New Roman" pitchFamily="18" charset="0"/>
                <a:cs typeface="Times New Roman" pitchFamily="18" charset="0"/>
              </a:rPr>
              <a:t>Érettségi tétel</a:t>
            </a:r>
            <a:r>
              <a:rPr lang="en-US" sz="1524" b="1" dirty="0" smtClean="0">
                <a:latin typeface="Times New Roman" pitchFamily="18" charset="0"/>
                <a:cs typeface="Times New Roman" pitchFamily="18" charset="0"/>
              </a:rPr>
              <a:t>/1</a:t>
            </a:r>
            <a:endParaRPr lang="hu-HU" sz="1524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4051" y="2887286"/>
            <a:ext cx="6370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571"/>
              </a:spcAft>
            </a:pPr>
            <a:r>
              <a:rPr lang="hu-HU" sz="2800" b="1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18-as  számú  érettségi </a:t>
            </a:r>
            <a:r>
              <a:rPr lang="en-US" sz="2800" b="1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</a:t>
            </a:r>
            <a:r>
              <a:rPr lang="hu-HU" sz="2800" b="1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é</a:t>
            </a:r>
            <a:r>
              <a:rPr lang="en-US" sz="2800" b="1" i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tel</a:t>
            </a:r>
            <a:r>
              <a:rPr lang="hu-HU" sz="2800" b="1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kidolgozása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91152" y="4096435"/>
            <a:ext cx="5753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571"/>
              </a:spcAft>
            </a:pPr>
            <a:r>
              <a:rPr lang="en-US" sz="2800" b="1" i="1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Pedag</a:t>
            </a:r>
            <a:r>
              <a:rPr lang="hu-HU" sz="2800" b="1" i="1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ógiai</a:t>
            </a:r>
            <a:r>
              <a:rPr lang="hu-HU" sz="2800" b="1" i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profilú osztályok számára</a:t>
            </a:r>
            <a:endParaRPr lang="hu-HU" sz="2800" b="1" i="1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04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627106" y="487828"/>
            <a:ext cx="7681388" cy="32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24" b="1" dirty="0">
                <a:latin typeface="Times New Roman" pitchFamily="18" charset="0"/>
                <a:cs typeface="Times New Roman" pitchFamily="18" charset="0"/>
              </a:rPr>
              <a:t>Felkészítő matematikából a XII. osztály számára</a:t>
            </a:r>
            <a:endParaRPr lang="hu-HU" sz="1524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558524" y="6749419"/>
            <a:ext cx="7681388" cy="32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24" b="1" dirty="0" err="1" smtClean="0">
                <a:latin typeface="Times New Roman" pitchFamily="18" charset="0"/>
                <a:cs typeface="Times New Roman" pitchFamily="18" charset="0"/>
              </a:rPr>
              <a:t>I.Feladatsor</a:t>
            </a:r>
            <a:r>
              <a:rPr lang="en-US" sz="1524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hu-HU" sz="1524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hu-HU" sz="1524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églalap 3"/>
          <p:cNvSpPr/>
          <p:nvPr/>
        </p:nvSpPr>
        <p:spPr>
          <a:xfrm>
            <a:off x="1193369" y="863772"/>
            <a:ext cx="10492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71"/>
              </a:spcAft>
            </a:pPr>
            <a:r>
              <a:rPr lang="hu-HU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I. FELADATSOR</a:t>
            </a:r>
            <a:endParaRPr lang="hu-HU" sz="28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79095" y="1528997"/>
                <a:ext cx="898476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2. Adott az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függvény. Határozzuk meg az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alós szám azon értékeit, amelyekre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(3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+1)≤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). 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095" y="1528997"/>
                <a:ext cx="8984767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1018" t="-4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379095" y="2498493"/>
            <a:ext cx="1495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Megoldás:</a:t>
            </a: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04056" y="3096956"/>
                <a:ext cx="62283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(3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+1)≤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)⇔2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+3≤2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056" y="3096956"/>
                <a:ext cx="6228308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365099" y="3613608"/>
                <a:ext cx="6541855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+2+3≤2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+3⇔4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≤−2⇔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≤−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099" y="3613608"/>
                <a:ext cx="6541855" cy="7838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618148" y="4651239"/>
                <a:ext cx="2310633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−∞,−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148" y="4651239"/>
                <a:ext cx="2310633" cy="9221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02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/>
          <p:cNvSpPr/>
          <p:nvPr/>
        </p:nvSpPr>
        <p:spPr>
          <a:xfrm>
            <a:off x="2627106" y="487828"/>
            <a:ext cx="7681388" cy="32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24" b="1" dirty="0">
                <a:latin typeface="Times New Roman" pitchFamily="18" charset="0"/>
                <a:cs typeface="Times New Roman" pitchFamily="18" charset="0"/>
              </a:rPr>
              <a:t>Felkészítő matematikából a XII. osztály számára</a:t>
            </a:r>
            <a:endParaRPr lang="hu-HU" sz="1524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2558524" y="6749419"/>
            <a:ext cx="7681388" cy="32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24" b="1" dirty="0" err="1" smtClean="0">
                <a:latin typeface="Times New Roman" pitchFamily="18" charset="0"/>
                <a:cs typeface="Times New Roman" pitchFamily="18" charset="0"/>
              </a:rPr>
              <a:t>I.Feladatsor</a:t>
            </a:r>
            <a:r>
              <a:rPr lang="en-US" sz="1524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hu-HU" sz="1524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hu-HU" sz="1524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23727" y="1265526"/>
                <a:ext cx="8935651" cy="865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Oldjuk meg a valós számok halmazán az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rad>
                  </m:oMath>
                </a14:m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egyenletet. 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727" y="1265526"/>
                <a:ext cx="8935651" cy="865750"/>
              </a:xfrm>
              <a:prstGeom prst="rect">
                <a:avLst/>
              </a:prstGeom>
              <a:blipFill rotWithShape="0">
                <a:blip r:embed="rId2"/>
                <a:stretch>
                  <a:fillRect l="-1023" t="-2113" r="-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323727" y="1900443"/>
            <a:ext cx="1495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Megoldás:</a:t>
            </a: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6692" y="2431286"/>
            <a:ext cx="2320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Létezési feltétel: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787520" y="2382843"/>
                <a:ext cx="17440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−2≥0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520" y="2382843"/>
                <a:ext cx="1744067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493418" y="2892951"/>
                <a:ext cx="10381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418" y="2892951"/>
                <a:ext cx="1038169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429428" y="2220586"/>
                <a:ext cx="1442639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428" y="2220586"/>
                <a:ext cx="1442639" cy="7861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66692" y="3656330"/>
                <a:ext cx="806887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Négyzetre emeljük az egyenlet mindkét oldalát: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sz="2400" dirty="0"/>
              </a:p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692" y="3656330"/>
                <a:ext cx="8068876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1209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657810" y="4255681"/>
                <a:ext cx="24314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+2=0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7810" y="4255681"/>
                <a:ext cx="2431435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311200" y="4778927"/>
                <a:ext cx="7356116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=0⇒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0">
                        <a:latin typeface="Cambria Math" panose="02040503050406030204" pitchFamily="18" charset="0"/>
                      </a:rPr>
                      <m:t>=1∈</m:t>
                    </m:r>
                    <m:d>
                      <m:dPr>
                        <m:begChr m:val="[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>
                            <a:latin typeface="Cambria Math" panose="02040503050406030204" pitchFamily="18" charset="0"/>
                          </a:rPr>
                          <m:t>,∞</m:t>
                        </m:r>
                      </m:e>
                    </m:d>
                    <m:r>
                      <a:rPr lang="en-US" sz="2400" i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400" i="0">
                        <a:latin typeface="Cambria Math" panose="02040503050406030204" pitchFamily="18" charset="0"/>
                      </a:rPr>
                      <m:t>=2∈</m:t>
                    </m:r>
                    <m:d>
                      <m:dPr>
                        <m:begChr m:val="[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>
                            <a:latin typeface="Cambria Math" panose="02040503050406030204" pitchFamily="18" charset="0"/>
                          </a:rPr>
                          <m:t>,∞</m:t>
                        </m:r>
                      </m:e>
                    </m:d>
                  </m:oMath>
                </a14:m>
                <a:r>
                  <a:rPr lang="hu-HU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200" y="4778927"/>
                <a:ext cx="7356116" cy="645048"/>
              </a:xfrm>
              <a:prstGeom prst="rect">
                <a:avLst/>
              </a:prstGeom>
              <a:blipFill rotWithShape="0">
                <a:blip r:embed="rId8"/>
                <a:stretch>
                  <a:fillRect r="-331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150747" y="5920770"/>
                <a:ext cx="16033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747" y="5920770"/>
                <a:ext cx="1603388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317615" y="2417489"/>
                <a:ext cx="2070888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,∞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615" y="2417489"/>
                <a:ext cx="2070888" cy="92217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24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  <p:bldP spid="10" grpId="0"/>
      <p:bldP spid="11" grpId="0"/>
      <p:bldP spid="12" grpId="0"/>
      <p:bldP spid="16" grpId="0"/>
      <p:bldP spid="18" grpId="0"/>
      <p:bldP spid="19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301857" y="1517518"/>
            <a:ext cx="10523349" cy="75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endParaRPr lang="hu-HU" sz="2093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193369" y="863772"/>
            <a:ext cx="10492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71"/>
              </a:spcAft>
            </a:pPr>
            <a:r>
              <a:rPr lang="hu-HU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I. FELADATSOR</a:t>
            </a:r>
            <a:endParaRPr lang="hu-HU" sz="28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627106" y="487828"/>
            <a:ext cx="7681388" cy="32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24" b="1" dirty="0">
                <a:latin typeface="Times New Roman" pitchFamily="18" charset="0"/>
                <a:cs typeface="Times New Roman" pitchFamily="18" charset="0"/>
              </a:rPr>
              <a:t>Felkészítő matematikából a XII. osztály számára</a:t>
            </a:r>
            <a:endParaRPr lang="hu-HU" sz="1524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627106" y="6737757"/>
            <a:ext cx="76813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b="1" dirty="0" err="1" smtClean="0">
                <a:latin typeface="Times New Roman" pitchFamily="18" charset="0"/>
                <a:cs typeface="Times New Roman" pitchFamily="18" charset="0"/>
              </a:rPr>
              <a:t>I.Feladatsor</a:t>
            </a:r>
            <a:r>
              <a:rPr lang="en-US" sz="1524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hu-HU" sz="1524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hu-HU" sz="1524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01856" y="1517517"/>
                <a:ext cx="10523350" cy="6427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1. Igazoljuk, hogy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856" y="1517517"/>
                <a:ext cx="10523350" cy="642740"/>
              </a:xfrm>
              <a:prstGeom prst="rect">
                <a:avLst/>
              </a:prstGeom>
              <a:blipFill rotWithShape="0">
                <a:blip r:embed="rId3"/>
                <a:stretch>
                  <a:fillRect l="-868" b="-280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193369" y="2242911"/>
            <a:ext cx="1577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Megoldás: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58977" y="3949776"/>
            <a:ext cx="8749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80591" y="2773760"/>
                <a:ext cx="7053923" cy="855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91" y="2773760"/>
                <a:ext cx="7053923" cy="8552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alf Frame 17"/>
          <p:cNvSpPr/>
          <p:nvPr/>
        </p:nvSpPr>
        <p:spPr>
          <a:xfrm rot="10800000">
            <a:off x="1481128" y="2692525"/>
            <a:ext cx="1001486" cy="396783"/>
          </a:xfrm>
          <a:prstGeom prst="halfFrame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381033" y="2564486"/>
                <a:ext cx="1201676" cy="505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2400" i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033" y="2564486"/>
                <a:ext cx="1201676" cy="50520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81128" y="3657249"/>
                <a:ext cx="6337012" cy="10129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128" y="3657249"/>
                <a:ext cx="6337012" cy="101290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301856" y="4858035"/>
                <a:ext cx="4492508" cy="868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856" y="4858035"/>
                <a:ext cx="4492508" cy="86895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1981871" y="5026255"/>
            <a:ext cx="338889" cy="2662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82709" y="5431062"/>
            <a:ext cx="344992" cy="2959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481128" y="5895211"/>
                <a:ext cx="4003275" cy="534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128" y="5895211"/>
                <a:ext cx="4003275" cy="53482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689600" y="5968372"/>
                <a:ext cx="406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0=0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Igaz.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600" y="5968372"/>
                <a:ext cx="4064000" cy="461665"/>
              </a:xfrm>
              <a:prstGeom prst="rect">
                <a:avLst/>
              </a:prstGeom>
              <a:blipFill rotWithShape="0"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151685" y="3526991"/>
                <a:ext cx="4673521" cy="97712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hu-HU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Megjegyzés</a:t>
                </a:r>
                <a:r>
                  <a:rPr lang="hu-HU" sz="2400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685" y="3526991"/>
                <a:ext cx="4673521" cy="977127"/>
              </a:xfrm>
              <a:prstGeom prst="rect">
                <a:avLst/>
              </a:prstGeom>
              <a:blipFill rotWithShape="0">
                <a:blip r:embed="rId10"/>
                <a:stretch>
                  <a:fillRect l="-1821" t="-493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692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5" grpId="0"/>
      <p:bldP spid="18" grpId="0" animBg="1"/>
      <p:bldP spid="19" grpId="0"/>
      <p:bldP spid="20" grpId="0"/>
      <p:bldP spid="21" grpId="0"/>
      <p:bldP spid="28" grpId="0"/>
      <p:bldP spid="29" grpId="0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627106" y="487828"/>
            <a:ext cx="7681388" cy="32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24" b="1" dirty="0">
                <a:latin typeface="Times New Roman" pitchFamily="18" charset="0"/>
                <a:cs typeface="Times New Roman" pitchFamily="18" charset="0"/>
              </a:rPr>
              <a:t>Felkészítő matematikából a XII. osztály számára</a:t>
            </a:r>
            <a:endParaRPr lang="hu-HU" sz="1524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558524" y="6749419"/>
            <a:ext cx="7681388" cy="32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24" b="1" dirty="0" err="1" smtClean="0">
                <a:latin typeface="Times New Roman" pitchFamily="18" charset="0"/>
                <a:cs typeface="Times New Roman" pitchFamily="18" charset="0"/>
              </a:rPr>
              <a:t>I.Feladatsor</a:t>
            </a:r>
            <a:r>
              <a:rPr lang="en-US" sz="1524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hu-HU" sz="1524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hu-HU" sz="1524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79095" y="1274958"/>
                <a:ext cx="10511917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Az </a:t>
                </a:r>
                <a:r>
                  <a:rPr lang="hu-HU" sz="2400" i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xOy</a:t>
                </a:r>
                <a:r>
                  <a:rPr lang="hu-HU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koordináta rendszerben adott az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(3,4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pont és a </a:t>
                </a:r>
                <a:r>
                  <a:rPr lang="hu-HU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400" dirty="0"/>
              </a:p>
              <a:p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gyenletű egyenes. Határozzuk meg annak az egyenesnek az egyenletét, amely </a:t>
                </a:r>
              </a:p>
              <a:p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á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tmegy az </a:t>
                </a:r>
                <a:r>
                  <a:rPr lang="hu-HU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ponton és párhuzamos a </a:t>
                </a:r>
                <a:r>
                  <a:rPr lang="hu-HU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egyenessel. 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095" y="1274958"/>
                <a:ext cx="10511917" cy="1569660"/>
              </a:xfrm>
              <a:prstGeom prst="rect">
                <a:avLst/>
              </a:prstGeom>
              <a:blipFill rotWithShape="0">
                <a:blip r:embed="rId2"/>
                <a:stretch>
                  <a:fillRect l="-870" t="-37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379095" y="2708528"/>
            <a:ext cx="1495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Megoldás:</a:t>
            </a: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27" y="2939360"/>
            <a:ext cx="4818195" cy="34459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79095" y="3264935"/>
                <a:ext cx="556864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keresett egyenes legyen: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′: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𝑎𝑥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095" y="3264935"/>
                <a:ext cx="5568640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641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79095" y="3853212"/>
                <a:ext cx="40997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′∥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095" y="3853212"/>
                <a:ext cx="4099712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379095" y="4460049"/>
                <a:ext cx="53969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3,4</m:t>
                          </m:r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′⇔4=2⋅3+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095" y="4460049"/>
                <a:ext cx="5396927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18111" y="5285831"/>
                <a:ext cx="291381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Tehát: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′: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sz="2400" dirty="0"/>
              </a:p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111" y="5285831"/>
                <a:ext cx="2913811" cy="830997"/>
              </a:xfrm>
              <a:prstGeom prst="rect">
                <a:avLst/>
              </a:prstGeom>
              <a:blipFill rotWithShape="0">
                <a:blip r:embed="rId7"/>
                <a:stretch>
                  <a:fillRect l="-3347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81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9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627106" y="487828"/>
            <a:ext cx="7681388" cy="32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24" b="1" dirty="0">
                <a:latin typeface="Times New Roman" pitchFamily="18" charset="0"/>
                <a:cs typeface="Times New Roman" pitchFamily="18" charset="0"/>
              </a:rPr>
              <a:t>Felkészítő matematikából a XII. osztály számára</a:t>
            </a:r>
            <a:endParaRPr lang="hu-HU" sz="1524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558524" y="6749419"/>
            <a:ext cx="7681388" cy="32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24" b="1" dirty="0" err="1" smtClean="0">
                <a:latin typeface="Times New Roman" pitchFamily="18" charset="0"/>
                <a:cs typeface="Times New Roman" pitchFamily="18" charset="0"/>
              </a:rPr>
              <a:t>II.Feladatsor</a:t>
            </a:r>
            <a:r>
              <a:rPr lang="en-US" sz="1524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hu-HU" sz="1524" b="1" dirty="0" smtClean="0">
                <a:latin typeface="Times New Roman" pitchFamily="18" charset="0"/>
                <a:cs typeface="Times New Roman" pitchFamily="18" charset="0"/>
              </a:rPr>
              <a:t>4,5,6</a:t>
            </a:r>
            <a:endParaRPr lang="hu-HU" sz="1524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églalap 3"/>
          <p:cNvSpPr/>
          <p:nvPr/>
        </p:nvSpPr>
        <p:spPr>
          <a:xfrm>
            <a:off x="1193369" y="863772"/>
            <a:ext cx="10492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71"/>
              </a:spcAft>
            </a:pPr>
            <a:r>
              <a:rPr lang="hu-HU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II. FELADATSOR</a:t>
            </a:r>
            <a:endParaRPr lang="hu-HU" sz="28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79095" y="1274105"/>
                <a:ext cx="90978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valós számok halmazán értelmezzük az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műveletet.  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095" y="1274105"/>
                <a:ext cx="9097875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005" t="-10526" r="-80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479232" y="3948840"/>
            <a:ext cx="1495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Megoldás:</a:t>
            </a: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93369" y="1724577"/>
                <a:ext cx="902984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4. Határozzuk meg az </a:t>
                </a:r>
                <a:r>
                  <a:rPr lang="hu-HU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valós szám azon értékét, amelyre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=36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9" y="1724577"/>
                <a:ext cx="9029844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080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93369" y="4392319"/>
                <a:ext cx="978857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6−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6−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=0∈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9" y="4392319"/>
                <a:ext cx="9788577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93369" y="4960307"/>
                <a:ext cx="1085072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6. Adj példát olyan </a:t>
                </a:r>
                <a:r>
                  <a:rPr lang="hu-HU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és </a:t>
                </a:r>
                <a:r>
                  <a:rPr lang="hu-HU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irracionális számokra, amelyekre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szám racionális.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9" y="4960307"/>
                <a:ext cx="10850727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899" t="-5882" r="-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607359" y="5418369"/>
                <a:ext cx="32351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359" y="5418369"/>
                <a:ext cx="3235116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607359" y="6003950"/>
                <a:ext cx="5623463" cy="4976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400" i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ℚ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400" i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hu-HU" sz="2400" dirty="0" smtClean="0"/>
                  <a:t>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esetén</a:t>
                </a:r>
                <a:r>
                  <a:rPr lang="hu-HU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359" y="6003950"/>
                <a:ext cx="5623463" cy="497637"/>
              </a:xfrm>
              <a:prstGeom prst="rect">
                <a:avLst/>
              </a:prstGeom>
              <a:blipFill rotWithShape="0">
                <a:blip r:embed="rId8"/>
                <a:stretch>
                  <a:fillRect t="-2439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050983" y="5974840"/>
                <a:ext cx="4112151" cy="526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=1∈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983" y="5974840"/>
                <a:ext cx="4112151" cy="52674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33262" y="3646660"/>
                <a:ext cx="106690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5. Határozzuk meg az </a:t>
                </a:r>
                <a:r>
                  <a:rPr lang="hu-HU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valós szám azon értékét, amelyre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6−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262" y="3646660"/>
                <a:ext cx="10669075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91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1479232" y="2078144"/>
            <a:ext cx="1495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Megoldás:</a:t>
            </a: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479232" y="2574955"/>
                <a:ext cx="72919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=36⇔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=36⇔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=36⇔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232" y="2574955"/>
                <a:ext cx="7291933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872169" y="3042998"/>
                <a:ext cx="34363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=2⇔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=1∈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169" y="3042998"/>
                <a:ext cx="3436325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92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4" grpId="0"/>
      <p:bldP spid="9" grpId="0"/>
      <p:bldP spid="18" grpId="0"/>
      <p:bldP spid="20" grpId="0"/>
      <p:bldP spid="21" grpId="0"/>
      <p:bldP spid="22" grpId="0"/>
      <p:bldP spid="23" grpId="0"/>
      <p:bldP spid="25" grpId="0"/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627106" y="487828"/>
            <a:ext cx="7681388" cy="32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24" b="1" dirty="0">
                <a:latin typeface="Times New Roman" pitchFamily="18" charset="0"/>
                <a:cs typeface="Times New Roman" pitchFamily="18" charset="0"/>
              </a:rPr>
              <a:t>Felkészítő matematikából a XII. osztály számára</a:t>
            </a:r>
            <a:endParaRPr lang="hu-HU" sz="1524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558524" y="6749419"/>
            <a:ext cx="7681388" cy="32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24" b="1" dirty="0" smtClean="0">
                <a:latin typeface="Times New Roman" pitchFamily="18" charset="0"/>
                <a:cs typeface="Times New Roman" pitchFamily="18" charset="0"/>
              </a:rPr>
              <a:t>Házi feladat</a:t>
            </a:r>
            <a:r>
              <a:rPr lang="en-US" sz="1524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hu-HU" sz="1524" b="1" dirty="0">
                <a:latin typeface="Times New Roman" pitchFamily="18" charset="0"/>
                <a:cs typeface="Times New Roman" pitchFamily="18" charset="0"/>
              </a:rPr>
              <a:t>I</a:t>
            </a:r>
            <a:endParaRPr lang="hu-HU" sz="1524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églalap 3"/>
          <p:cNvSpPr/>
          <p:nvPr/>
        </p:nvSpPr>
        <p:spPr>
          <a:xfrm>
            <a:off x="1193369" y="863772"/>
            <a:ext cx="10492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71"/>
              </a:spcAft>
            </a:pPr>
            <a:r>
              <a:rPr lang="hu-HU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Házi feladat:</a:t>
            </a:r>
            <a:endParaRPr lang="hu-HU" sz="28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93369" y="1379899"/>
                <a:ext cx="10610277" cy="6574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I.FELADATSOR</a:t>
                </a:r>
              </a:p>
              <a:p>
                <a:pPr marL="457200" indent="-457200">
                  <a:buAutoNum type="arabicPeriod"/>
                </a:pP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Adott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függvény. Határozd meg az </a:t>
                </a:r>
                <a:r>
                  <a:rPr lang="hu-HU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valós számot, amelyre </a:t>
                </a:r>
                <a:r>
                  <a:rPr lang="hu-HU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f(1)=0</a:t>
                </a: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457200" indent="-457200">
                  <a:buAutoNum type="arabicPeriod"/>
                </a:pPr>
                <a:r>
                  <a:rPr lang="hu-H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Az </a:t>
                </a:r>
                <a:r>
                  <a:rPr lang="hu-HU" sz="2000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xOy</a:t>
                </a:r>
                <a:r>
                  <a:rPr lang="hu-HU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koordináta rendszerben adottak az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m:rPr>
                        <m:nor/>
                      </m:rP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b="0" i="0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hu-H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pontok</a:t>
                </a: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hu-H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Határozd meg az </a:t>
                </a:r>
                <a:r>
                  <a:rPr lang="hu-HU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OAB </a:t>
                </a: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háromszög </a:t>
                </a:r>
                <a:r>
                  <a:rPr lang="hu-HU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 </a:t>
                </a: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pontból kiinduló oldalfelezőjének hosszát.</a:t>
                </a:r>
              </a:p>
              <a:p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3.     </a:t>
                </a:r>
                <a:r>
                  <a:rPr lang="hu-H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Határozd meg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sin</m:t>
                    </m:r>
                    <m:r>
                      <a:rPr lang="hu-HU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000" dirty="0"/>
                  <a:t> </a:t>
                </a:r>
                <a:r>
                  <a:rPr lang="hu-H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értékét tudva, hogy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0,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cos</m:t>
                    </m:r>
                    <m:r>
                      <a:rPr lang="hu-HU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hu-HU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  <a:p>
                <a:r>
                  <a:rPr lang="hu-HU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II.FELADATSOR</a:t>
                </a:r>
              </a:p>
              <a:p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Adottak </a:t>
                </a:r>
                <a:r>
                  <a:rPr lang="hu-H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hu-HU" sz="20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hu-HU" sz="20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sz="20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hu-H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és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mátrixok.</a:t>
                </a:r>
              </a:p>
              <a:p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a) Igazol</a:t>
                </a:r>
                <a:r>
                  <a:rPr lang="hu-H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hu-H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hogy </a:t>
                </a:r>
                <a:r>
                  <a:rPr lang="hu-HU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det</a:t>
                </a:r>
                <a:r>
                  <a:rPr lang="hu-H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</a:t>
                </a:r>
                <a:r>
                  <a:rPr lang="hu-H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0</a:t>
                </a: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hu-H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b) </a:t>
                </a:r>
                <a:r>
                  <a:rPr lang="hu-H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Igazold, </a:t>
                </a: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hogy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det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hu-HU" sz="2000" dirty="0" smtClean="0"/>
                  <a:t>.</a:t>
                </a:r>
              </a:p>
              <a:p>
                <a:r>
                  <a:rPr lang="hu-H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c) Határozd </a:t>
                </a:r>
                <a:r>
                  <a:rPr lang="hu-H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meg az </a:t>
                </a:r>
                <a14:m>
                  <m:oMath xmlns:m="http://schemas.openxmlformats.org/officeDocument/2006/math">
                    <m:r>
                      <a:rPr lang="hu-HU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valós szám azon értékét, amelyre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hu-HU" sz="2000" dirty="0" smtClean="0"/>
                  <a:t>.</a:t>
                </a:r>
                <a:endParaRPr lang="en-US" sz="2000" dirty="0"/>
              </a:p>
              <a:p>
                <a:r>
                  <a:rPr lang="hu-HU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III.FELADATSOR</a:t>
                </a:r>
                <a:endParaRPr lang="hu-HU" sz="2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Adott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−12</m:t>
                    </m:r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+11</m:t>
                    </m:r>
                  </m:oMath>
                </a14:m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függvény. </a:t>
                </a:r>
                <a:endParaRPr lang="hu-HU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a</a:t>
                </a:r>
                <a:r>
                  <a:rPr lang="hu-H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Igazold, </a:t>
                </a: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hogy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)=12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hu-HU" sz="2000" dirty="0" smtClean="0"/>
                  <a:t>.</a:t>
                </a:r>
              </a:p>
              <a:p>
                <a:r>
                  <a:rPr lang="hu-HU" sz="2000" dirty="0"/>
                  <a:t> </a:t>
                </a:r>
                <a:r>
                  <a:rPr lang="hu-HU" sz="2000" dirty="0" smtClean="0"/>
                  <a:t>     </a:t>
                </a: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hu-H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Számítsd ki a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)−4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hu-HU" sz="2000" dirty="0" smtClean="0"/>
                  <a:t> </a:t>
                </a: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határértéket.</a:t>
                </a: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c) </a:t>
                </a:r>
                <a:r>
                  <a:rPr lang="hu-HU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Igazold, </a:t>
                </a:r>
                <a:r>
                  <a:rPr lang="hu-H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hogy 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3≤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)≤19,∀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−1,1</m:t>
                        </m:r>
                      </m:e>
                    </m:d>
                  </m:oMath>
                </a14:m>
                <a:r>
                  <a:rPr lang="hu-HU" sz="2000" dirty="0" smtClean="0"/>
                  <a:t>.</a:t>
                </a:r>
                <a:endParaRPr lang="en-US" sz="2000" dirty="0"/>
              </a:p>
              <a:p>
                <a:endParaRPr lang="hu-HU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hu-HU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hu-HU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9" y="1379899"/>
                <a:ext cx="10610277" cy="6574877"/>
              </a:xfrm>
              <a:prstGeom prst="rect">
                <a:avLst/>
              </a:prstGeom>
              <a:blipFill rotWithShape="0">
                <a:blip r:embed="rId2"/>
                <a:stretch>
                  <a:fillRect l="-632" t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5056185" y="359517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37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724446" y="2202423"/>
            <a:ext cx="5692457" cy="62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33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hu-HU" sz="3430" b="1" dirty="0">
                <a:latin typeface="Times New Roman" pitchFamily="18" charset="0"/>
                <a:cs typeface="Times New Roman" pitchFamily="18" charset="0"/>
              </a:rPr>
              <a:t>Köszönöm a figyelmet</a:t>
            </a:r>
            <a:r>
              <a:rPr lang="en-US" sz="3430" b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hu-HU" sz="3430" dirty="0"/>
          </a:p>
        </p:txBody>
      </p:sp>
      <p:sp>
        <p:nvSpPr>
          <p:cNvPr id="3" name="Téglalap 2"/>
          <p:cNvSpPr/>
          <p:nvPr/>
        </p:nvSpPr>
        <p:spPr>
          <a:xfrm>
            <a:off x="3869599" y="4055843"/>
            <a:ext cx="5692457" cy="883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714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hu-HU" sz="1714" b="1" dirty="0" smtClean="0">
                <a:latin typeface="Times New Roman" pitchFamily="18" charset="0"/>
                <a:cs typeface="Times New Roman" pitchFamily="18" charset="0"/>
              </a:rPr>
              <a:t>Tóth Csongor </a:t>
            </a:r>
            <a:endParaRPr lang="hu-HU" sz="1714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1714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1714" b="1" dirty="0" err="1" smtClean="0">
                <a:latin typeface="Times New Roman" pitchFamily="18" charset="0"/>
                <a:cs typeface="Times New Roman" pitchFamily="18" charset="0"/>
              </a:rPr>
              <a:t>szovátai</a:t>
            </a:r>
            <a:r>
              <a:rPr lang="hu-HU" sz="1714" b="1" dirty="0" smtClean="0">
                <a:latin typeface="Times New Roman" pitchFamily="18" charset="0"/>
                <a:cs typeface="Times New Roman" pitchFamily="18" charset="0"/>
              </a:rPr>
              <a:t> Domokos Kázmér Szakközépiskola </a:t>
            </a:r>
            <a:r>
              <a:rPr lang="hu-HU" sz="1714" b="1" dirty="0">
                <a:latin typeface="Times New Roman" pitchFamily="18" charset="0"/>
                <a:cs typeface="Times New Roman" pitchFamily="18" charset="0"/>
              </a:rPr>
              <a:t>matematika tanára</a:t>
            </a:r>
            <a:endParaRPr lang="hu-HU" sz="1714" dirty="0"/>
          </a:p>
        </p:txBody>
      </p:sp>
    </p:spTree>
    <p:extLst>
      <p:ext uri="{BB962C8B-B14F-4D97-AF65-F5344CB8AC3E}">
        <p14:creationId xmlns:p14="http://schemas.microsoft.com/office/powerpoint/2010/main" val="290054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627106" y="487828"/>
            <a:ext cx="7681388" cy="32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24" b="1" dirty="0">
                <a:latin typeface="Times New Roman" pitchFamily="18" charset="0"/>
                <a:cs typeface="Times New Roman" pitchFamily="18" charset="0"/>
              </a:rPr>
              <a:t>Felkészítő matematikából a XII. osztály számára</a:t>
            </a:r>
            <a:endParaRPr lang="hu-HU" sz="1524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627106" y="6737757"/>
            <a:ext cx="7681388" cy="32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24" b="1" dirty="0" err="1" smtClean="0">
                <a:latin typeface="Times New Roman" pitchFamily="18" charset="0"/>
                <a:cs typeface="Times New Roman" pitchFamily="18" charset="0"/>
              </a:rPr>
              <a:t>I.Feladatsor</a:t>
            </a:r>
            <a:r>
              <a:rPr lang="en-US" sz="1524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hu-HU" sz="1524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hu-HU" sz="1524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06125" y="1140148"/>
                <a:ext cx="10637532" cy="12003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 Határozzuk meg az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)=2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hu-HU" sz="2400" dirty="0" smtClean="0"/>
                  <a:t>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függvény </a:t>
                </a:r>
                <a:r>
                  <a:rPr lang="hu-HU" sz="2400" i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Oy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tengellyel való metszéspontjának koordinátáit.</a:t>
                </a:r>
                <a:endParaRPr lang="en-US" sz="2400" dirty="0"/>
              </a:p>
              <a:p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125" y="1140148"/>
                <a:ext cx="10637532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859" t="-351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525" y="2665913"/>
            <a:ext cx="3932132" cy="30671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189038" y="4077451"/>
                <a:ext cx="132079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9038" y="4077451"/>
                <a:ext cx="1320791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9492344" y="3860800"/>
            <a:ext cx="928913" cy="3386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206125" y="2808481"/>
                <a:ext cx="5402954" cy="895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𝑂𝑦</m:t>
                            </m:r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=0⇒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=2⋅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+0+3=3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125" y="2808481"/>
                <a:ext cx="5402954" cy="89518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206125" y="4199474"/>
            <a:ext cx="4627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hu-H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ehát</a:t>
            </a:r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a keresett pont koordinátái: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672895" y="4171666"/>
                <a:ext cx="11500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0,3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895" y="4171666"/>
                <a:ext cx="1150058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193369" y="2446107"/>
            <a:ext cx="1577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Megoldás: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24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551592" y="1109792"/>
            <a:ext cx="10523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endParaRPr lang="hu-HU" sz="2400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627106" y="487828"/>
            <a:ext cx="7681388" cy="32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24" b="1" dirty="0">
                <a:latin typeface="Times New Roman" pitchFamily="18" charset="0"/>
                <a:cs typeface="Times New Roman" pitchFamily="18" charset="0"/>
              </a:rPr>
              <a:t>Felkészítő matematikából a XII. osztály számára</a:t>
            </a:r>
            <a:endParaRPr lang="hu-HU" sz="1524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627106" y="6737757"/>
            <a:ext cx="7681388" cy="32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24" b="1" dirty="0" err="1" smtClean="0">
                <a:latin typeface="Times New Roman" pitchFamily="18" charset="0"/>
                <a:cs typeface="Times New Roman" pitchFamily="18" charset="0"/>
              </a:rPr>
              <a:t>I.Feladatsor</a:t>
            </a:r>
            <a:r>
              <a:rPr lang="en-US" sz="1524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hu-HU" sz="1524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hu-HU" sz="1524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06125" y="1205461"/>
                <a:ext cx="10523350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3. O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ldjuk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meg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val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ó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sz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mok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halmaz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4−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hu-HU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egyenletet</a:t>
                </a:r>
                <a:r>
                  <a:rPr lang="hu-HU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125" y="1205461"/>
                <a:ext cx="10523350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868" t="-9091" b="-2857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193369" y="2010683"/>
            <a:ext cx="1577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Megoldás: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1233" y="2438887"/>
                <a:ext cx="525656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Az egyenlet értelmezési tartománya: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hu-HU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233" y="2438887"/>
                <a:ext cx="5256567" cy="738664"/>
              </a:xfrm>
              <a:prstGeom prst="rect">
                <a:avLst/>
              </a:prstGeom>
              <a:blipFill rotWithShape="0">
                <a:blip r:embed="rId3"/>
                <a:stretch>
                  <a:fillRect l="-1856" t="-6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192606" y="2976907"/>
            <a:ext cx="6167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Az exponenciális függvény </a:t>
            </a:r>
            <a:r>
              <a:rPr lang="hu-H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injektivitása</a:t>
            </a:r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miatt: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00792" y="359517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281770" y="3549005"/>
                <a:ext cx="45314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4−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⇔2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+1=4−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770" y="3549005"/>
                <a:ext cx="4531497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206125" y="4047320"/>
                <a:ext cx="34363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=3⇔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=1∈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125" y="4047320"/>
                <a:ext cx="3436325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852134" y="4763545"/>
                <a:ext cx="21443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Tehát: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134" y="4763545"/>
                <a:ext cx="2144305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454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00792" y="3624114"/>
                <a:ext cx="5790496" cy="230832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hu-HU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Megjegyzés:</a:t>
                </a:r>
              </a:p>
              <a:p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nem adtuk meg az egyenlet értelmezési</a:t>
                </a:r>
              </a:p>
              <a:p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artományát, akkor a megoldáshalmaz</a:t>
                </a:r>
              </a:p>
              <a:p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elírása előtt kötelező a kapott megoldások</a:t>
                </a:r>
              </a:p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ellenőrzése, azaz: 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hu-HU" sz="2400" dirty="0" smtClean="0"/>
                  <a:t>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esetén: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2⋅1+1</m:t>
                          </m:r>
                        </m:sup>
                      </m:sSup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4−1</m:t>
                          </m:r>
                        </m:sup>
                      </m:sSup>
                      <m:r>
                        <a:rPr lang="en-US" sz="240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792" y="3624114"/>
                <a:ext cx="5790496" cy="2308324"/>
              </a:xfrm>
              <a:prstGeom prst="rect">
                <a:avLst/>
              </a:prstGeom>
              <a:blipFill rotWithShape="0">
                <a:blip r:embed="rId7"/>
                <a:stretch>
                  <a:fillRect l="-1361" t="-1567" r="-419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3996439" y="571997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5" grpId="0"/>
      <p:bldP spid="16" grpId="0"/>
      <p:bldP spid="17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301857" y="1517518"/>
            <a:ext cx="10523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400" b="1" dirty="0" smtClean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r>
              <a:rPr lang="hu-HU" sz="24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endParaRPr lang="hu-HU" sz="2093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627106" y="487828"/>
            <a:ext cx="7681388" cy="32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24" b="1" dirty="0">
                <a:latin typeface="Times New Roman" pitchFamily="18" charset="0"/>
                <a:cs typeface="Times New Roman" pitchFamily="18" charset="0"/>
              </a:rPr>
              <a:t>Felkészítő matematikából a XII. osztály számára</a:t>
            </a:r>
            <a:endParaRPr lang="hu-HU" sz="1524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627106" y="6737757"/>
            <a:ext cx="76813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b="1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I.Feladatsor</a:t>
            </a:r>
            <a:r>
              <a:rPr lang="en-US" sz="1524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hu-HU" sz="1524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hu-HU" sz="1524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2925" y="1184685"/>
            <a:ext cx="1052335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4. Határozzuk meg annak valószínűségét, hogy egy számot kiválasztva a  kétjegyű természetes számok halmazából, </a:t>
            </a:r>
            <a:r>
              <a:rPr lang="en-US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ez</a:t>
            </a:r>
            <a:r>
              <a:rPr lang="en-US" sz="240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u-HU" sz="2400" smtClean="0">
                <a:latin typeface="Cambria Math" panose="02040503050406030204" pitchFamily="18" charset="0"/>
                <a:ea typeface="Cambria Math" panose="02040503050406030204" pitchFamily="18" charset="0"/>
              </a:rPr>
              <a:t>páratlan </a:t>
            </a:r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legyen.</a:t>
            </a:r>
            <a:endParaRPr lang="en-US" sz="24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149" y="2714071"/>
            <a:ext cx="1145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 kétjegyű természetes számok: 10, 11, 12, …, 99. Tehát a lehetséges esetek száma: 90.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149" y="3335027"/>
            <a:ext cx="10005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Ezek közül a páratlanok: 11, 13, 15, …,99. Tehát a kedvező esetek száma 45.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149" y="2325404"/>
            <a:ext cx="1577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Megoldás: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83934" y="3978072"/>
                <a:ext cx="5487849" cy="860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kedvez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ő 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esetek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sz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ma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lehets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ges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esetek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sz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ma</m:t>
                          </m:r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934" y="3978072"/>
                <a:ext cx="5487849" cy="86017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843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  <p:bldP spid="6" grpId="0"/>
      <p:bldP spid="2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627106" y="487828"/>
            <a:ext cx="7681388" cy="32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24" b="1" dirty="0">
                <a:latin typeface="Times New Roman" pitchFamily="18" charset="0"/>
                <a:cs typeface="Times New Roman" pitchFamily="18" charset="0"/>
              </a:rPr>
              <a:t>Felkészítő matematikából a XII. osztály számára</a:t>
            </a:r>
            <a:endParaRPr lang="hu-HU" sz="1524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627106" y="6737757"/>
            <a:ext cx="76813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b="1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I.Feladatsor</a:t>
            </a:r>
            <a:r>
              <a:rPr lang="en-US" sz="1524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hu-HU" sz="1524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hu-HU" sz="1524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02925" y="1126628"/>
                <a:ext cx="10523350" cy="12003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Az </a:t>
                </a:r>
                <a:r>
                  <a:rPr lang="hu-HU" sz="2400" i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xOy</a:t>
                </a:r>
                <a:r>
                  <a:rPr lang="hu-HU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koordináta rendszerben adottak az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m:rPr>
                        <m:nor/>
                      </m:rP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2,5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pontok. Határozzuk meg a </a:t>
                </a:r>
                <a:r>
                  <a:rPr lang="hu-HU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BC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szakasz hosszát tudva, hogy a </a:t>
                </a:r>
                <a:r>
                  <a:rPr lang="hu-HU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 </a:t>
                </a:r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pont  a </a:t>
                </a:r>
                <a:r>
                  <a:rPr lang="hu-HU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pontnak </a:t>
                </a:r>
                <a:r>
                  <a:rPr lang="hu-HU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szerinti szimmetrikusa. </a:t>
                </a: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925" y="1126628"/>
                <a:ext cx="10523350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868" t="-3518" b="-1005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896205" y="2470544"/>
            <a:ext cx="1577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Megoldás: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899" y="2638873"/>
            <a:ext cx="4087376" cy="3188214"/>
          </a:xfrm>
          <a:prstGeom prst="rect">
            <a:avLst/>
          </a:prstGeom>
        </p:spPr>
      </p:pic>
      <p:sp>
        <p:nvSpPr>
          <p:cNvPr id="11" name="Flowchart: Connector 10"/>
          <p:cNvSpPr/>
          <p:nvPr/>
        </p:nvSpPr>
        <p:spPr>
          <a:xfrm>
            <a:off x="9613216" y="4390844"/>
            <a:ext cx="169413" cy="2247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400">
              <a:latin typeface="Cambria Math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57053" y="4318528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6205" y="2897319"/>
            <a:ext cx="574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Az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en-US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pont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a </a:t>
            </a:r>
            <a:r>
              <a:rPr lang="en-US" sz="24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BC </a:t>
            </a:r>
            <a:r>
              <a:rPr lang="en-US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szakasz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felez</a:t>
            </a:r>
            <a:r>
              <a:rPr lang="hu-HU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őpontja</a:t>
            </a:r>
            <a:r>
              <a:rPr lang="hu-H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ezért: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96205" y="3554678"/>
                <a:ext cx="16694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205" y="3554678"/>
                <a:ext cx="1669431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44630" y="4139685"/>
                <a:ext cx="4449167" cy="912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200" i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sz="22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2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sz="22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2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2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200" i="0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hu-HU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0">
                                    <a:latin typeface="Cambria Math" panose="02040503050406030204" pitchFamily="18" charset="0"/>
                                  </a:rPr>
                                  <m:t>2−2</m:t>
                                </m:r>
                              </m:e>
                            </m:d>
                          </m:e>
                          <m:sup>
                            <m:r>
                              <a:rPr lang="en-US" sz="22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0">
                                    <a:latin typeface="Cambria Math" panose="02040503050406030204" pitchFamily="18" charset="0"/>
                                  </a:rPr>
                                  <m:t>5−3</m:t>
                                </m:r>
                              </m:e>
                            </m:d>
                          </m:e>
                          <m:sup>
                            <m:r>
                              <a:rPr lang="en-US" sz="22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200" i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630" y="4139685"/>
                <a:ext cx="4449167" cy="912301"/>
              </a:xfrm>
              <a:prstGeom prst="rect">
                <a:avLst/>
              </a:prstGeom>
              <a:blipFill rotWithShape="0">
                <a:blip r:embed="rId5"/>
                <a:stretch>
                  <a:fillRect b="-1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34368" y="5365422"/>
                <a:ext cx="22270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=2⋅2=4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368" y="5365422"/>
                <a:ext cx="2227020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31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11" grpId="0" animBg="1"/>
      <p:bldP spid="12" grpId="0"/>
      <p:bldP spid="13" grpId="0"/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627106" y="487828"/>
            <a:ext cx="7681388" cy="32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24" b="1" dirty="0">
                <a:latin typeface="Times New Roman" pitchFamily="18" charset="0"/>
                <a:cs typeface="Times New Roman" pitchFamily="18" charset="0"/>
              </a:rPr>
              <a:t>Felkészítő matematikából a XII. osztály számára</a:t>
            </a:r>
            <a:endParaRPr lang="hu-HU" sz="1524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627106" y="6737757"/>
            <a:ext cx="76813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b="1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I.Feladatsor</a:t>
            </a:r>
            <a:r>
              <a:rPr lang="en-US" sz="1524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hu-HU" sz="1524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hu-HU" sz="1524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57944" y="1126625"/>
                <a:ext cx="10551886" cy="788625"/>
              </a:xfrm>
              <a:custGeom>
                <a:avLst/>
                <a:gdLst>
                  <a:gd name="connsiteX0" fmla="*/ 0 w 10492389"/>
                  <a:gd name="connsiteY0" fmla="*/ 0 h 1383712"/>
                  <a:gd name="connsiteX1" fmla="*/ 10492389 w 10492389"/>
                  <a:gd name="connsiteY1" fmla="*/ 0 h 1383712"/>
                  <a:gd name="connsiteX2" fmla="*/ 10492389 w 10492389"/>
                  <a:gd name="connsiteY2" fmla="*/ 1383712 h 1383712"/>
                  <a:gd name="connsiteX3" fmla="*/ 0 w 10492389"/>
                  <a:gd name="connsiteY3" fmla="*/ 1383712 h 1383712"/>
                  <a:gd name="connsiteX4" fmla="*/ 0 w 10492389"/>
                  <a:gd name="connsiteY4" fmla="*/ 0 h 1383712"/>
                  <a:gd name="connsiteX0" fmla="*/ 0 w 10492389"/>
                  <a:gd name="connsiteY0" fmla="*/ 0 h 1383712"/>
                  <a:gd name="connsiteX1" fmla="*/ 10492389 w 10492389"/>
                  <a:gd name="connsiteY1" fmla="*/ 0 h 1383712"/>
                  <a:gd name="connsiteX2" fmla="*/ 10361761 w 10492389"/>
                  <a:gd name="connsiteY2" fmla="*/ 672512 h 1383712"/>
                  <a:gd name="connsiteX3" fmla="*/ 0 w 10492389"/>
                  <a:gd name="connsiteY3" fmla="*/ 1383712 h 1383712"/>
                  <a:gd name="connsiteX4" fmla="*/ 0 w 10492389"/>
                  <a:gd name="connsiteY4" fmla="*/ 0 h 1383712"/>
                  <a:gd name="connsiteX0" fmla="*/ 14514 w 10506903"/>
                  <a:gd name="connsiteY0" fmla="*/ 0 h 730569"/>
                  <a:gd name="connsiteX1" fmla="*/ 10506903 w 10506903"/>
                  <a:gd name="connsiteY1" fmla="*/ 0 h 730569"/>
                  <a:gd name="connsiteX2" fmla="*/ 10376275 w 10506903"/>
                  <a:gd name="connsiteY2" fmla="*/ 672512 h 730569"/>
                  <a:gd name="connsiteX3" fmla="*/ 0 w 10506903"/>
                  <a:gd name="connsiteY3" fmla="*/ 730569 h 730569"/>
                  <a:gd name="connsiteX4" fmla="*/ 14514 w 10506903"/>
                  <a:gd name="connsiteY4" fmla="*/ 0 h 730569"/>
                  <a:gd name="connsiteX0" fmla="*/ 14514 w 10506903"/>
                  <a:gd name="connsiteY0" fmla="*/ 0 h 759598"/>
                  <a:gd name="connsiteX1" fmla="*/ 10506903 w 10506903"/>
                  <a:gd name="connsiteY1" fmla="*/ 0 h 759598"/>
                  <a:gd name="connsiteX2" fmla="*/ 10492389 w 10506903"/>
                  <a:gd name="connsiteY2" fmla="*/ 759598 h 759598"/>
                  <a:gd name="connsiteX3" fmla="*/ 0 w 10506903"/>
                  <a:gd name="connsiteY3" fmla="*/ 730569 h 759598"/>
                  <a:gd name="connsiteX4" fmla="*/ 14514 w 10506903"/>
                  <a:gd name="connsiteY4" fmla="*/ 0 h 759598"/>
                  <a:gd name="connsiteX0" fmla="*/ 14514 w 10506903"/>
                  <a:gd name="connsiteY0" fmla="*/ 0 h 745084"/>
                  <a:gd name="connsiteX1" fmla="*/ 10506903 w 10506903"/>
                  <a:gd name="connsiteY1" fmla="*/ 0 h 745084"/>
                  <a:gd name="connsiteX2" fmla="*/ 10506903 w 10506903"/>
                  <a:gd name="connsiteY2" fmla="*/ 745084 h 745084"/>
                  <a:gd name="connsiteX3" fmla="*/ 0 w 10506903"/>
                  <a:gd name="connsiteY3" fmla="*/ 730569 h 745084"/>
                  <a:gd name="connsiteX4" fmla="*/ 14514 w 10506903"/>
                  <a:gd name="connsiteY4" fmla="*/ 0 h 745084"/>
                  <a:gd name="connsiteX0" fmla="*/ 14514 w 10506903"/>
                  <a:gd name="connsiteY0" fmla="*/ 0 h 730569"/>
                  <a:gd name="connsiteX1" fmla="*/ 10506903 w 10506903"/>
                  <a:gd name="connsiteY1" fmla="*/ 0 h 730569"/>
                  <a:gd name="connsiteX2" fmla="*/ 10506903 w 10506903"/>
                  <a:gd name="connsiteY2" fmla="*/ 393388 h 730569"/>
                  <a:gd name="connsiteX3" fmla="*/ 0 w 10506903"/>
                  <a:gd name="connsiteY3" fmla="*/ 730569 h 730569"/>
                  <a:gd name="connsiteX4" fmla="*/ 14514 w 10506903"/>
                  <a:gd name="connsiteY4" fmla="*/ 0 h 730569"/>
                  <a:gd name="connsiteX0" fmla="*/ 0 w 10492389"/>
                  <a:gd name="connsiteY0" fmla="*/ 0 h 393388"/>
                  <a:gd name="connsiteX1" fmla="*/ 10492389 w 10492389"/>
                  <a:gd name="connsiteY1" fmla="*/ 0 h 393388"/>
                  <a:gd name="connsiteX2" fmla="*/ 10492389 w 10492389"/>
                  <a:gd name="connsiteY2" fmla="*/ 393388 h 393388"/>
                  <a:gd name="connsiteX3" fmla="*/ 29029 w 10492389"/>
                  <a:gd name="connsiteY3" fmla="*/ 378873 h 393388"/>
                  <a:gd name="connsiteX4" fmla="*/ 0 w 10492389"/>
                  <a:gd name="connsiteY4" fmla="*/ 0 h 393388"/>
                  <a:gd name="connsiteX0" fmla="*/ 0 w 10492389"/>
                  <a:gd name="connsiteY0" fmla="*/ 0 h 393388"/>
                  <a:gd name="connsiteX1" fmla="*/ 10492389 w 10492389"/>
                  <a:gd name="connsiteY1" fmla="*/ 0 h 393388"/>
                  <a:gd name="connsiteX2" fmla="*/ 10492389 w 10492389"/>
                  <a:gd name="connsiteY2" fmla="*/ 393388 h 393388"/>
                  <a:gd name="connsiteX3" fmla="*/ 123 w 10492389"/>
                  <a:gd name="connsiteY3" fmla="*/ 230323 h 393388"/>
                  <a:gd name="connsiteX4" fmla="*/ 0 w 10492389"/>
                  <a:gd name="connsiteY4" fmla="*/ 0 h 393388"/>
                  <a:gd name="connsiteX0" fmla="*/ 0 w 10492389"/>
                  <a:gd name="connsiteY0" fmla="*/ 0 h 230323"/>
                  <a:gd name="connsiteX1" fmla="*/ 10492389 w 10492389"/>
                  <a:gd name="connsiteY1" fmla="*/ 0 h 230323"/>
                  <a:gd name="connsiteX2" fmla="*/ 10492389 w 10492389"/>
                  <a:gd name="connsiteY2" fmla="*/ 224206 h 230323"/>
                  <a:gd name="connsiteX3" fmla="*/ 123 w 10492389"/>
                  <a:gd name="connsiteY3" fmla="*/ 230323 h 230323"/>
                  <a:gd name="connsiteX4" fmla="*/ 0 w 10492389"/>
                  <a:gd name="connsiteY4" fmla="*/ 0 h 230323"/>
                  <a:gd name="connsiteX0" fmla="*/ 0 w 10492389"/>
                  <a:gd name="connsiteY0" fmla="*/ 0 h 240712"/>
                  <a:gd name="connsiteX1" fmla="*/ 10492389 w 10492389"/>
                  <a:gd name="connsiteY1" fmla="*/ 0 h 240712"/>
                  <a:gd name="connsiteX2" fmla="*/ 10477937 w 10492389"/>
                  <a:gd name="connsiteY2" fmla="*/ 240712 h 240712"/>
                  <a:gd name="connsiteX3" fmla="*/ 123 w 10492389"/>
                  <a:gd name="connsiteY3" fmla="*/ 230323 h 240712"/>
                  <a:gd name="connsiteX4" fmla="*/ 0 w 10492389"/>
                  <a:gd name="connsiteY4" fmla="*/ 0 h 240712"/>
                  <a:gd name="connsiteX0" fmla="*/ 0 w 10492389"/>
                  <a:gd name="connsiteY0" fmla="*/ 0 h 240712"/>
                  <a:gd name="connsiteX1" fmla="*/ 10492389 w 10492389"/>
                  <a:gd name="connsiteY1" fmla="*/ 0 h 240712"/>
                  <a:gd name="connsiteX2" fmla="*/ 10477937 w 10492389"/>
                  <a:gd name="connsiteY2" fmla="*/ 240712 h 240712"/>
                  <a:gd name="connsiteX3" fmla="*/ 14576 w 10492389"/>
                  <a:gd name="connsiteY3" fmla="*/ 134376 h 240712"/>
                  <a:gd name="connsiteX4" fmla="*/ 0 w 10492389"/>
                  <a:gd name="connsiteY4" fmla="*/ 0 h 240712"/>
                  <a:gd name="connsiteX0" fmla="*/ 0 w 10506842"/>
                  <a:gd name="connsiteY0" fmla="*/ 0 h 137190"/>
                  <a:gd name="connsiteX1" fmla="*/ 10492389 w 10506842"/>
                  <a:gd name="connsiteY1" fmla="*/ 0 h 137190"/>
                  <a:gd name="connsiteX2" fmla="*/ 10506842 w 10506842"/>
                  <a:gd name="connsiteY2" fmla="*/ 137190 h 137190"/>
                  <a:gd name="connsiteX3" fmla="*/ 14576 w 10506842"/>
                  <a:gd name="connsiteY3" fmla="*/ 134376 h 137190"/>
                  <a:gd name="connsiteX4" fmla="*/ 0 w 10506842"/>
                  <a:gd name="connsiteY4" fmla="*/ 0 h 137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06842" h="137190">
                    <a:moveTo>
                      <a:pt x="0" y="0"/>
                    </a:moveTo>
                    <a:lnTo>
                      <a:pt x="10492389" y="0"/>
                    </a:lnTo>
                    <a:lnTo>
                      <a:pt x="10506842" y="137190"/>
                    </a:lnTo>
                    <a:lnTo>
                      <a:pt x="14576" y="1343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6. Határozd meg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sin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dirty="0" smtClean="0"/>
                  <a:t>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értékét tudva, hogy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0,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cos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sz="2400" dirty="0"/>
              </a:p>
              <a:p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944" y="1126625"/>
                <a:ext cx="10551886" cy="788625"/>
              </a:xfrm>
              <a:custGeom>
                <a:avLst/>
                <a:gdLst>
                  <a:gd name="connsiteX0" fmla="*/ 0 w 10492389"/>
                  <a:gd name="connsiteY0" fmla="*/ 0 h 1383712"/>
                  <a:gd name="connsiteX1" fmla="*/ 10492389 w 10492389"/>
                  <a:gd name="connsiteY1" fmla="*/ 0 h 1383712"/>
                  <a:gd name="connsiteX2" fmla="*/ 10492389 w 10492389"/>
                  <a:gd name="connsiteY2" fmla="*/ 1383712 h 1383712"/>
                  <a:gd name="connsiteX3" fmla="*/ 0 w 10492389"/>
                  <a:gd name="connsiteY3" fmla="*/ 1383712 h 1383712"/>
                  <a:gd name="connsiteX4" fmla="*/ 0 w 10492389"/>
                  <a:gd name="connsiteY4" fmla="*/ 0 h 1383712"/>
                  <a:gd name="connsiteX0" fmla="*/ 0 w 10492389"/>
                  <a:gd name="connsiteY0" fmla="*/ 0 h 1383712"/>
                  <a:gd name="connsiteX1" fmla="*/ 10492389 w 10492389"/>
                  <a:gd name="connsiteY1" fmla="*/ 0 h 1383712"/>
                  <a:gd name="connsiteX2" fmla="*/ 10361761 w 10492389"/>
                  <a:gd name="connsiteY2" fmla="*/ 672512 h 1383712"/>
                  <a:gd name="connsiteX3" fmla="*/ 0 w 10492389"/>
                  <a:gd name="connsiteY3" fmla="*/ 1383712 h 1383712"/>
                  <a:gd name="connsiteX4" fmla="*/ 0 w 10492389"/>
                  <a:gd name="connsiteY4" fmla="*/ 0 h 1383712"/>
                  <a:gd name="connsiteX0" fmla="*/ 14514 w 10506903"/>
                  <a:gd name="connsiteY0" fmla="*/ 0 h 730569"/>
                  <a:gd name="connsiteX1" fmla="*/ 10506903 w 10506903"/>
                  <a:gd name="connsiteY1" fmla="*/ 0 h 730569"/>
                  <a:gd name="connsiteX2" fmla="*/ 10376275 w 10506903"/>
                  <a:gd name="connsiteY2" fmla="*/ 672512 h 730569"/>
                  <a:gd name="connsiteX3" fmla="*/ 0 w 10506903"/>
                  <a:gd name="connsiteY3" fmla="*/ 730569 h 730569"/>
                  <a:gd name="connsiteX4" fmla="*/ 14514 w 10506903"/>
                  <a:gd name="connsiteY4" fmla="*/ 0 h 730569"/>
                  <a:gd name="connsiteX0" fmla="*/ 14514 w 10506903"/>
                  <a:gd name="connsiteY0" fmla="*/ 0 h 759598"/>
                  <a:gd name="connsiteX1" fmla="*/ 10506903 w 10506903"/>
                  <a:gd name="connsiteY1" fmla="*/ 0 h 759598"/>
                  <a:gd name="connsiteX2" fmla="*/ 10492389 w 10506903"/>
                  <a:gd name="connsiteY2" fmla="*/ 759598 h 759598"/>
                  <a:gd name="connsiteX3" fmla="*/ 0 w 10506903"/>
                  <a:gd name="connsiteY3" fmla="*/ 730569 h 759598"/>
                  <a:gd name="connsiteX4" fmla="*/ 14514 w 10506903"/>
                  <a:gd name="connsiteY4" fmla="*/ 0 h 759598"/>
                  <a:gd name="connsiteX0" fmla="*/ 14514 w 10506903"/>
                  <a:gd name="connsiteY0" fmla="*/ 0 h 745084"/>
                  <a:gd name="connsiteX1" fmla="*/ 10506903 w 10506903"/>
                  <a:gd name="connsiteY1" fmla="*/ 0 h 745084"/>
                  <a:gd name="connsiteX2" fmla="*/ 10506903 w 10506903"/>
                  <a:gd name="connsiteY2" fmla="*/ 745084 h 745084"/>
                  <a:gd name="connsiteX3" fmla="*/ 0 w 10506903"/>
                  <a:gd name="connsiteY3" fmla="*/ 730569 h 745084"/>
                  <a:gd name="connsiteX4" fmla="*/ 14514 w 10506903"/>
                  <a:gd name="connsiteY4" fmla="*/ 0 h 745084"/>
                  <a:gd name="connsiteX0" fmla="*/ 14514 w 10506903"/>
                  <a:gd name="connsiteY0" fmla="*/ 0 h 730569"/>
                  <a:gd name="connsiteX1" fmla="*/ 10506903 w 10506903"/>
                  <a:gd name="connsiteY1" fmla="*/ 0 h 730569"/>
                  <a:gd name="connsiteX2" fmla="*/ 10506903 w 10506903"/>
                  <a:gd name="connsiteY2" fmla="*/ 393388 h 730569"/>
                  <a:gd name="connsiteX3" fmla="*/ 0 w 10506903"/>
                  <a:gd name="connsiteY3" fmla="*/ 730569 h 730569"/>
                  <a:gd name="connsiteX4" fmla="*/ 14514 w 10506903"/>
                  <a:gd name="connsiteY4" fmla="*/ 0 h 730569"/>
                  <a:gd name="connsiteX0" fmla="*/ 0 w 10492389"/>
                  <a:gd name="connsiteY0" fmla="*/ 0 h 393388"/>
                  <a:gd name="connsiteX1" fmla="*/ 10492389 w 10492389"/>
                  <a:gd name="connsiteY1" fmla="*/ 0 h 393388"/>
                  <a:gd name="connsiteX2" fmla="*/ 10492389 w 10492389"/>
                  <a:gd name="connsiteY2" fmla="*/ 393388 h 393388"/>
                  <a:gd name="connsiteX3" fmla="*/ 29029 w 10492389"/>
                  <a:gd name="connsiteY3" fmla="*/ 378873 h 393388"/>
                  <a:gd name="connsiteX4" fmla="*/ 0 w 10492389"/>
                  <a:gd name="connsiteY4" fmla="*/ 0 h 393388"/>
                  <a:gd name="connsiteX0" fmla="*/ 0 w 10492389"/>
                  <a:gd name="connsiteY0" fmla="*/ 0 h 393388"/>
                  <a:gd name="connsiteX1" fmla="*/ 10492389 w 10492389"/>
                  <a:gd name="connsiteY1" fmla="*/ 0 h 393388"/>
                  <a:gd name="connsiteX2" fmla="*/ 10492389 w 10492389"/>
                  <a:gd name="connsiteY2" fmla="*/ 393388 h 393388"/>
                  <a:gd name="connsiteX3" fmla="*/ 123 w 10492389"/>
                  <a:gd name="connsiteY3" fmla="*/ 230323 h 393388"/>
                  <a:gd name="connsiteX4" fmla="*/ 0 w 10492389"/>
                  <a:gd name="connsiteY4" fmla="*/ 0 h 393388"/>
                  <a:gd name="connsiteX0" fmla="*/ 0 w 10492389"/>
                  <a:gd name="connsiteY0" fmla="*/ 0 h 230323"/>
                  <a:gd name="connsiteX1" fmla="*/ 10492389 w 10492389"/>
                  <a:gd name="connsiteY1" fmla="*/ 0 h 230323"/>
                  <a:gd name="connsiteX2" fmla="*/ 10492389 w 10492389"/>
                  <a:gd name="connsiteY2" fmla="*/ 224206 h 230323"/>
                  <a:gd name="connsiteX3" fmla="*/ 123 w 10492389"/>
                  <a:gd name="connsiteY3" fmla="*/ 230323 h 230323"/>
                  <a:gd name="connsiteX4" fmla="*/ 0 w 10492389"/>
                  <a:gd name="connsiteY4" fmla="*/ 0 h 230323"/>
                  <a:gd name="connsiteX0" fmla="*/ 0 w 10492389"/>
                  <a:gd name="connsiteY0" fmla="*/ 0 h 240712"/>
                  <a:gd name="connsiteX1" fmla="*/ 10492389 w 10492389"/>
                  <a:gd name="connsiteY1" fmla="*/ 0 h 240712"/>
                  <a:gd name="connsiteX2" fmla="*/ 10477937 w 10492389"/>
                  <a:gd name="connsiteY2" fmla="*/ 240712 h 240712"/>
                  <a:gd name="connsiteX3" fmla="*/ 123 w 10492389"/>
                  <a:gd name="connsiteY3" fmla="*/ 230323 h 240712"/>
                  <a:gd name="connsiteX4" fmla="*/ 0 w 10492389"/>
                  <a:gd name="connsiteY4" fmla="*/ 0 h 240712"/>
                  <a:gd name="connsiteX0" fmla="*/ 0 w 10492389"/>
                  <a:gd name="connsiteY0" fmla="*/ 0 h 240712"/>
                  <a:gd name="connsiteX1" fmla="*/ 10492389 w 10492389"/>
                  <a:gd name="connsiteY1" fmla="*/ 0 h 240712"/>
                  <a:gd name="connsiteX2" fmla="*/ 10477937 w 10492389"/>
                  <a:gd name="connsiteY2" fmla="*/ 240712 h 240712"/>
                  <a:gd name="connsiteX3" fmla="*/ 14576 w 10492389"/>
                  <a:gd name="connsiteY3" fmla="*/ 134376 h 240712"/>
                  <a:gd name="connsiteX4" fmla="*/ 0 w 10492389"/>
                  <a:gd name="connsiteY4" fmla="*/ 0 h 240712"/>
                  <a:gd name="connsiteX0" fmla="*/ 0 w 10506842"/>
                  <a:gd name="connsiteY0" fmla="*/ 0 h 137190"/>
                  <a:gd name="connsiteX1" fmla="*/ 10492389 w 10506842"/>
                  <a:gd name="connsiteY1" fmla="*/ 0 h 137190"/>
                  <a:gd name="connsiteX2" fmla="*/ 10506842 w 10506842"/>
                  <a:gd name="connsiteY2" fmla="*/ 137190 h 137190"/>
                  <a:gd name="connsiteX3" fmla="*/ 14576 w 10506842"/>
                  <a:gd name="connsiteY3" fmla="*/ 134376 h 137190"/>
                  <a:gd name="connsiteX4" fmla="*/ 0 w 10506842"/>
                  <a:gd name="connsiteY4" fmla="*/ 0 h 137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06842" h="137190">
                    <a:moveTo>
                      <a:pt x="0" y="0"/>
                    </a:moveTo>
                    <a:lnTo>
                      <a:pt x="10492389" y="0"/>
                    </a:lnTo>
                    <a:lnTo>
                      <a:pt x="10506842" y="137190"/>
                    </a:lnTo>
                    <a:lnTo>
                      <a:pt x="14576" y="134376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2"/>
                <a:stretch>
                  <a:fillRect l="-80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96205" y="2735269"/>
                <a:ext cx="26927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205" y="2735269"/>
                <a:ext cx="2692725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896205" y="2252834"/>
            <a:ext cx="1577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Megoldás: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73314" y="3196934"/>
                <a:ext cx="10080172" cy="995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=1⇔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=1⇔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14" y="3196934"/>
                <a:ext cx="10080172" cy="9951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72587" y="4070765"/>
                <a:ext cx="2610715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Innen</m:t>
                      </m:r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sin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587" y="4070765"/>
                <a:ext cx="2610715" cy="7848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564977" y="4120320"/>
                <a:ext cx="4574073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Mivel</m:t>
                      </m:r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ez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rt</m:t>
                      </m:r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sin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977" y="4120320"/>
                <a:ext cx="4574073" cy="78483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979731" y="5035459"/>
            <a:ext cx="1752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Megjegyzés:</a:t>
            </a: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1422103" y="4734540"/>
            <a:ext cx="4593499" cy="2341771"/>
            <a:chOff x="1422103" y="4734540"/>
            <a:chExt cx="4593499" cy="2341771"/>
          </a:xfrm>
        </p:grpSpPr>
        <p:grpSp>
          <p:nvGrpSpPr>
            <p:cNvPr id="42" name="Group 41"/>
            <p:cNvGrpSpPr/>
            <p:nvPr/>
          </p:nvGrpSpPr>
          <p:grpSpPr>
            <a:xfrm>
              <a:off x="3117322" y="4734540"/>
              <a:ext cx="2898280" cy="2341771"/>
              <a:chOff x="2115837" y="4766846"/>
              <a:chExt cx="2898280" cy="2341771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2115837" y="4766846"/>
                <a:ext cx="2898280" cy="2341771"/>
                <a:chOff x="2074952" y="4792139"/>
                <a:chExt cx="2898280" cy="2341771"/>
              </a:xfrm>
            </p:grpSpPr>
            <p:cxnSp>
              <p:nvCxnSpPr>
                <p:cNvPr id="22" name="Straight Arrow Connector 21"/>
                <p:cNvCxnSpPr/>
                <p:nvPr/>
              </p:nvCxnSpPr>
              <p:spPr>
                <a:xfrm flipV="1">
                  <a:off x="3588930" y="5094514"/>
                  <a:ext cx="0" cy="164324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7" name="Group 36"/>
                <p:cNvGrpSpPr/>
                <p:nvPr/>
              </p:nvGrpSpPr>
              <p:grpSpPr>
                <a:xfrm>
                  <a:off x="2074952" y="4792139"/>
                  <a:ext cx="2898280" cy="2341771"/>
                  <a:chOff x="2074952" y="4792139"/>
                  <a:chExt cx="2898280" cy="2341771"/>
                </a:xfrm>
              </p:grpSpPr>
              <p:sp>
                <p:nvSpPr>
                  <p:cNvPr id="16" name="Oval 15"/>
                  <p:cNvSpPr/>
                  <p:nvPr/>
                </p:nvSpPr>
                <p:spPr>
                  <a:xfrm>
                    <a:off x="2884987" y="5335223"/>
                    <a:ext cx="1407886" cy="1309414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 anchor="ctr">
                    <a:spAutoFit/>
                  </a:bodyPr>
                  <a:lstStyle/>
                  <a:p>
                    <a:pPr algn="ctr"/>
                    <a:endParaRPr lang="en-US" sz="2400">
                      <a:latin typeface="Cambria Math" panose="02040503050406030204" pitchFamily="18" charset="0"/>
                    </a:endParaRPr>
                  </a:p>
                </p:txBody>
              </p:sp>
              <p:cxnSp>
                <p:nvCxnSpPr>
                  <p:cNvPr id="20" name="Straight Arrow Connector 19"/>
                  <p:cNvCxnSpPr/>
                  <p:nvPr/>
                </p:nvCxnSpPr>
                <p:spPr>
                  <a:xfrm>
                    <a:off x="2627106" y="5989930"/>
                    <a:ext cx="2104551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Cross 22"/>
                  <p:cNvSpPr/>
                  <p:nvPr/>
                </p:nvSpPr>
                <p:spPr>
                  <a:xfrm>
                    <a:off x="3679381" y="5532557"/>
                    <a:ext cx="449943" cy="383578"/>
                  </a:xfrm>
                  <a:prstGeom prst="plus">
                    <a:avLst>
                      <a:gd name="adj" fmla="val 36352"/>
                    </a:avLst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endParaRPr lang="en-US" sz="2400">
                      <a:latin typeface="Cambria Math" panose="02040503050406030204" pitchFamily="18" charset="0"/>
                    </a:endParaRPr>
                  </a:p>
                </p:txBody>
              </p:sp>
              <p:sp>
                <p:nvSpPr>
                  <p:cNvPr id="24" name="Cross 23"/>
                  <p:cNvSpPr/>
                  <p:nvPr/>
                </p:nvSpPr>
                <p:spPr>
                  <a:xfrm>
                    <a:off x="3075893" y="5519028"/>
                    <a:ext cx="449943" cy="383578"/>
                  </a:xfrm>
                  <a:prstGeom prst="plus">
                    <a:avLst>
                      <a:gd name="adj" fmla="val 36352"/>
                    </a:avLst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endParaRPr lang="en-US" sz="2400">
                      <a:latin typeface="Cambria Math" panose="02040503050406030204" pitchFamily="18" charset="0"/>
                    </a:endParaRPr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3648665" y="6195204"/>
                    <a:ext cx="511629" cy="122079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solidFill>
                      <a:srgbClr val="0070C0"/>
                    </a:solidFill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endParaRPr lang="en-US" sz="2400">
                      <a:latin typeface="Cambria Math" panose="02040503050406030204" pitchFamily="18" charset="0"/>
                    </a:endParaRPr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3040880" y="6215479"/>
                    <a:ext cx="511629" cy="122079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solidFill>
                      <a:srgbClr val="0070C0"/>
                    </a:solidFill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endParaRPr lang="en-US" sz="2400">
                      <a:latin typeface="Cambria Math" panose="02040503050406030204" pitchFamily="18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7" name="Rectangle 26"/>
                      <p:cNvSpPr/>
                      <p:nvPr/>
                    </p:nvSpPr>
                    <p:spPr>
                      <a:xfrm>
                        <a:off x="4229779" y="5642528"/>
                        <a:ext cx="394659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27" name="Rectangle 26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29779" y="5642528"/>
                        <a:ext cx="394659" cy="369332"/>
                      </a:xfrm>
                      <a:prstGeom prst="rect">
                        <a:avLst/>
                      </a:prstGeom>
                      <a:blipFill rotWithShape="0"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8" name="Rectangle 27"/>
                      <p:cNvSpPr/>
                      <p:nvPr/>
                    </p:nvSpPr>
                    <p:spPr>
                      <a:xfrm>
                        <a:off x="3525836" y="4792139"/>
                        <a:ext cx="407612" cy="562975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28" name="Rectangle 2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525836" y="4792139"/>
                        <a:ext cx="407612" cy="562975"/>
                      </a:xfrm>
                      <a:prstGeom prst="rect">
                        <a:avLst/>
                      </a:prstGeom>
                      <a:blipFill rotWithShape="0"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9" name="Rectangle 28"/>
                      <p:cNvSpPr/>
                      <p:nvPr/>
                    </p:nvSpPr>
                    <p:spPr>
                      <a:xfrm>
                        <a:off x="2480740" y="5655353"/>
                        <a:ext cx="407612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29" name="Rectangle 2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480740" y="5655353"/>
                        <a:ext cx="407612" cy="369332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1" name="Rectangle 30"/>
                      <p:cNvSpPr/>
                      <p:nvPr/>
                    </p:nvSpPr>
                    <p:spPr>
                      <a:xfrm>
                        <a:off x="2957412" y="6522974"/>
                        <a:ext cx="535852" cy="610936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31" name="Rectangle 30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957412" y="6522974"/>
                        <a:ext cx="535852" cy="610936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2" name="Rectangle 31"/>
                      <p:cNvSpPr/>
                      <p:nvPr/>
                    </p:nvSpPr>
                    <p:spPr>
                      <a:xfrm>
                        <a:off x="4229779" y="6024685"/>
                        <a:ext cx="535852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32" name="Rectangle 31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29779" y="6024685"/>
                        <a:ext cx="535852" cy="369332"/>
                      </a:xfrm>
                      <a:prstGeom prst="rect">
                        <a:avLst/>
                      </a:prstGeom>
                      <a:blipFill rotWithShape="0"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2074952" y="6317283"/>
                    <a:ext cx="78679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hu-HU" dirty="0" err="1" smtClean="0"/>
                      <a:t>III.n</a:t>
                    </a:r>
                    <a:r>
                      <a:rPr lang="hu-HU" dirty="0" smtClean="0"/>
                      <a:t>.</a:t>
                    </a:r>
                    <a:endParaRPr lang="en-US" dirty="0"/>
                  </a:p>
                </p:txBody>
              </p:sp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2148114" y="5262231"/>
                    <a:ext cx="7604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hu-HU" dirty="0" err="1" smtClean="0"/>
                      <a:t>II.n</a:t>
                    </a:r>
                    <a:r>
                      <a:rPr lang="hu-HU" dirty="0" smtClean="0"/>
                      <a:t>.</a:t>
                    </a:r>
                    <a:endParaRPr lang="en-US" dirty="0"/>
                  </a:p>
                </p:txBody>
              </p: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4241647" y="5231763"/>
                    <a:ext cx="59483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hu-HU" dirty="0" err="1" smtClean="0"/>
                      <a:t>I.n</a:t>
                    </a:r>
                    <a:r>
                      <a:rPr lang="hu-HU" dirty="0" smtClean="0"/>
                      <a:t>.</a:t>
                    </a:r>
                    <a:endParaRPr lang="en-US" dirty="0"/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4195131" y="6401582"/>
                    <a:ext cx="77810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hu-HU" dirty="0" err="1" smtClean="0"/>
                      <a:t>IV.n</a:t>
                    </a:r>
                    <a:r>
                      <a:rPr lang="hu-HU" dirty="0" smtClean="0"/>
                      <a:t>.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40" name="Straight Arrow Connector 39"/>
              <p:cNvCxnSpPr/>
              <p:nvPr/>
            </p:nvCxnSpPr>
            <p:spPr>
              <a:xfrm flipV="1">
                <a:off x="3626844" y="5100950"/>
                <a:ext cx="0" cy="162229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Box 63"/>
            <p:cNvSpPr txBox="1"/>
            <p:nvPr/>
          </p:nvSpPr>
          <p:spPr>
            <a:xfrm>
              <a:off x="1422103" y="5735527"/>
              <a:ext cx="18036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s</a:t>
              </a:r>
              <a:r>
                <a:rPr lang="hu-HU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in x </a:t>
              </a:r>
              <a:r>
                <a:rPr lang="hu-HU" sz="24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előjele:</a:t>
              </a:r>
              <a:endParaRPr lang="en-US" sz="24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643140" y="4611534"/>
            <a:ext cx="4451275" cy="2341771"/>
            <a:chOff x="6643140" y="4611534"/>
            <a:chExt cx="4451275" cy="2341771"/>
          </a:xfrm>
        </p:grpSpPr>
        <p:grpSp>
          <p:nvGrpSpPr>
            <p:cNvPr id="43" name="Group 42"/>
            <p:cNvGrpSpPr/>
            <p:nvPr/>
          </p:nvGrpSpPr>
          <p:grpSpPr>
            <a:xfrm>
              <a:off x="8196135" y="4611534"/>
              <a:ext cx="2898280" cy="2341771"/>
              <a:chOff x="2115837" y="4766846"/>
              <a:chExt cx="2898280" cy="2341771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115837" y="4766846"/>
                <a:ext cx="2898280" cy="2341771"/>
                <a:chOff x="2074952" y="4792139"/>
                <a:chExt cx="2898280" cy="2341771"/>
              </a:xfrm>
            </p:grpSpPr>
            <p:cxnSp>
              <p:nvCxnSpPr>
                <p:cNvPr id="46" name="Straight Arrow Connector 45"/>
                <p:cNvCxnSpPr/>
                <p:nvPr/>
              </p:nvCxnSpPr>
              <p:spPr>
                <a:xfrm flipV="1">
                  <a:off x="3588930" y="5094514"/>
                  <a:ext cx="0" cy="164324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7" name="Group 46"/>
                <p:cNvGrpSpPr/>
                <p:nvPr/>
              </p:nvGrpSpPr>
              <p:grpSpPr>
                <a:xfrm>
                  <a:off x="2074952" y="4792139"/>
                  <a:ext cx="2898280" cy="2341771"/>
                  <a:chOff x="2074952" y="4792139"/>
                  <a:chExt cx="2898280" cy="2341771"/>
                </a:xfrm>
              </p:grpSpPr>
              <p:sp>
                <p:nvSpPr>
                  <p:cNvPr id="48" name="Oval 47"/>
                  <p:cNvSpPr/>
                  <p:nvPr/>
                </p:nvSpPr>
                <p:spPr>
                  <a:xfrm>
                    <a:off x="2884987" y="5335223"/>
                    <a:ext cx="1407886" cy="1309414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 anchor="ctr">
                    <a:spAutoFit/>
                  </a:bodyPr>
                  <a:lstStyle/>
                  <a:p>
                    <a:pPr algn="ctr"/>
                    <a:endParaRPr lang="en-US" sz="2400">
                      <a:latin typeface="Cambria Math" panose="02040503050406030204" pitchFamily="18" charset="0"/>
                    </a:endParaRPr>
                  </a:p>
                </p:txBody>
              </p:sp>
              <p:cxnSp>
                <p:nvCxnSpPr>
                  <p:cNvPr id="49" name="Straight Arrow Connector 48"/>
                  <p:cNvCxnSpPr/>
                  <p:nvPr/>
                </p:nvCxnSpPr>
                <p:spPr>
                  <a:xfrm>
                    <a:off x="2627106" y="5989930"/>
                    <a:ext cx="2104551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" name="Cross 49"/>
                  <p:cNvSpPr/>
                  <p:nvPr/>
                </p:nvSpPr>
                <p:spPr>
                  <a:xfrm>
                    <a:off x="3679381" y="5532557"/>
                    <a:ext cx="449943" cy="383578"/>
                  </a:xfrm>
                  <a:prstGeom prst="plus">
                    <a:avLst>
                      <a:gd name="adj" fmla="val 36352"/>
                    </a:avLst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endParaRPr lang="en-US" sz="2400">
                      <a:latin typeface="Cambria Math" panose="02040503050406030204" pitchFamily="18" charset="0"/>
                    </a:endParaRPr>
                  </a:p>
                </p:txBody>
              </p:sp>
              <p:sp>
                <p:nvSpPr>
                  <p:cNvPr id="51" name="Cross 50"/>
                  <p:cNvSpPr/>
                  <p:nvPr/>
                </p:nvSpPr>
                <p:spPr>
                  <a:xfrm>
                    <a:off x="3671343" y="6086647"/>
                    <a:ext cx="449943" cy="383578"/>
                  </a:xfrm>
                  <a:prstGeom prst="plus">
                    <a:avLst>
                      <a:gd name="adj" fmla="val 36352"/>
                    </a:avLst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endParaRPr lang="en-US" sz="2400">
                      <a:latin typeface="Cambria Math" panose="02040503050406030204" pitchFamily="18" charset="0"/>
                    </a:endParaRPr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>
                  <a:xfrm>
                    <a:off x="3009721" y="5702322"/>
                    <a:ext cx="511629" cy="122079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solidFill>
                      <a:srgbClr val="0070C0"/>
                    </a:solidFill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endParaRPr lang="en-US" sz="2400">
                      <a:latin typeface="Cambria Math" panose="02040503050406030204" pitchFamily="18" charset="0"/>
                    </a:endParaRPr>
                  </a:p>
                </p:txBody>
              </p:sp>
              <p:sp>
                <p:nvSpPr>
                  <p:cNvPr id="53" name="Rectangle 52"/>
                  <p:cNvSpPr/>
                  <p:nvPr/>
                </p:nvSpPr>
                <p:spPr>
                  <a:xfrm>
                    <a:off x="3040880" y="6215479"/>
                    <a:ext cx="511629" cy="122079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solidFill>
                      <a:srgbClr val="0070C0"/>
                    </a:solidFill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endParaRPr lang="en-US" sz="2400">
                      <a:latin typeface="Cambria Math" panose="02040503050406030204" pitchFamily="18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4" name="Rectangle 53"/>
                      <p:cNvSpPr/>
                      <p:nvPr/>
                    </p:nvSpPr>
                    <p:spPr>
                      <a:xfrm>
                        <a:off x="4229779" y="5642528"/>
                        <a:ext cx="394659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4" name="Rectangle 53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29779" y="5642528"/>
                        <a:ext cx="394659" cy="369332"/>
                      </a:xfrm>
                      <a:prstGeom prst="rect">
                        <a:avLst/>
                      </a:prstGeom>
                      <a:blipFill rotWithShape="0"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5" name="Rectangle 54"/>
                      <p:cNvSpPr/>
                      <p:nvPr/>
                    </p:nvSpPr>
                    <p:spPr>
                      <a:xfrm>
                        <a:off x="3525836" y="4792139"/>
                        <a:ext cx="407612" cy="562975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5" name="Rectangle 5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525836" y="4792139"/>
                        <a:ext cx="407612" cy="562975"/>
                      </a:xfrm>
                      <a:prstGeom prst="rect">
                        <a:avLst/>
                      </a:prstGeom>
                      <a:blipFill rotWithShape="0"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6" name="Rectangle 55"/>
                      <p:cNvSpPr/>
                      <p:nvPr/>
                    </p:nvSpPr>
                    <p:spPr>
                      <a:xfrm>
                        <a:off x="2480740" y="5655353"/>
                        <a:ext cx="407612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6" name="Rectangle 55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480740" y="5655353"/>
                        <a:ext cx="407612" cy="369332"/>
                      </a:xfrm>
                      <a:prstGeom prst="rect">
                        <a:avLst/>
                      </a:prstGeom>
                      <a:blipFill rotWithShape="0">
                        <a:blip r:embed="rId1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7" name="Rectangle 56"/>
                      <p:cNvSpPr/>
                      <p:nvPr/>
                    </p:nvSpPr>
                    <p:spPr>
                      <a:xfrm>
                        <a:off x="2957412" y="6522974"/>
                        <a:ext cx="535852" cy="610936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7" name="Rectangle 56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957412" y="6522974"/>
                        <a:ext cx="535852" cy="610936"/>
                      </a:xfrm>
                      <a:prstGeom prst="rect">
                        <a:avLst/>
                      </a:prstGeom>
                      <a:blipFill rotWithShape="0">
                        <a:blip r:embed="rId1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" name="Rectangle 57"/>
                      <p:cNvSpPr/>
                      <p:nvPr/>
                    </p:nvSpPr>
                    <p:spPr>
                      <a:xfrm>
                        <a:off x="4229779" y="6024685"/>
                        <a:ext cx="535852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8" name="Rectangle 5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29779" y="6024685"/>
                        <a:ext cx="535852" cy="369332"/>
                      </a:xfrm>
                      <a:prstGeom prst="rect">
                        <a:avLst/>
                      </a:prstGeom>
                      <a:blipFill rotWithShape="0">
                        <a:blip r:embed="rId1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2074952" y="6317283"/>
                    <a:ext cx="78679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hu-HU" dirty="0" err="1" smtClean="0"/>
                      <a:t>III.n</a:t>
                    </a:r>
                    <a:r>
                      <a:rPr lang="hu-HU" dirty="0" smtClean="0"/>
                      <a:t>.</a:t>
                    </a:r>
                    <a:endParaRPr lang="en-US" dirty="0"/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2148114" y="5262231"/>
                    <a:ext cx="7604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hu-HU" dirty="0" err="1" smtClean="0"/>
                      <a:t>II.n</a:t>
                    </a:r>
                    <a:r>
                      <a:rPr lang="hu-HU" dirty="0" smtClean="0"/>
                      <a:t>.</a:t>
                    </a:r>
                    <a:endParaRPr lang="en-US" dirty="0"/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4241647" y="5231763"/>
                    <a:ext cx="59483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hu-HU" dirty="0" err="1" smtClean="0"/>
                      <a:t>I.n</a:t>
                    </a:r>
                    <a:r>
                      <a:rPr lang="hu-HU" dirty="0" smtClean="0"/>
                      <a:t>.</a:t>
                    </a:r>
                    <a:endParaRPr lang="en-US" dirty="0"/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4195131" y="6401582"/>
                    <a:ext cx="77810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hu-HU" dirty="0" err="1" smtClean="0"/>
                      <a:t>IV.n</a:t>
                    </a:r>
                    <a:r>
                      <a:rPr lang="hu-HU" dirty="0" smtClean="0"/>
                      <a:t>.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45" name="Straight Arrow Connector 44"/>
              <p:cNvCxnSpPr/>
              <p:nvPr/>
            </p:nvCxnSpPr>
            <p:spPr>
              <a:xfrm flipV="1">
                <a:off x="3626844" y="5100950"/>
                <a:ext cx="0" cy="162229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TextBox 64"/>
            <p:cNvSpPr txBox="1"/>
            <p:nvPr/>
          </p:nvSpPr>
          <p:spPr>
            <a:xfrm>
              <a:off x="6643140" y="5682705"/>
              <a:ext cx="18469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cos x </a:t>
              </a:r>
              <a:r>
                <a:rPr lang="hu-HU" sz="24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előjele:</a:t>
              </a:r>
              <a:endParaRPr lang="en-US" sz="24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701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3" grpId="0"/>
      <p:bldP spid="14" grpId="0"/>
      <p:bldP spid="15" grpId="0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627106" y="487828"/>
            <a:ext cx="7681388" cy="32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24" b="1" dirty="0">
                <a:latin typeface="Times New Roman" pitchFamily="18" charset="0"/>
                <a:cs typeface="Times New Roman" pitchFamily="18" charset="0"/>
              </a:rPr>
              <a:t>Felkészítő matematikából a XII. osztály számára</a:t>
            </a:r>
            <a:endParaRPr lang="hu-HU" sz="1524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627106" y="6737757"/>
            <a:ext cx="76813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b="1" dirty="0" err="1" smtClean="0">
                <a:latin typeface="Times New Roman" pitchFamily="18" charset="0"/>
                <a:cs typeface="Times New Roman" pitchFamily="18" charset="0"/>
              </a:rPr>
              <a:t>II.Feladatsor</a:t>
            </a:r>
            <a:r>
              <a:rPr lang="hu-H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24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hu-HU" sz="1524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hu-HU" sz="1524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églalap 3"/>
          <p:cNvSpPr/>
          <p:nvPr/>
        </p:nvSpPr>
        <p:spPr>
          <a:xfrm>
            <a:off x="1193369" y="863772"/>
            <a:ext cx="10492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71"/>
              </a:spcAft>
            </a:pPr>
            <a:r>
              <a:rPr lang="hu-HU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II. FELADATSOR</a:t>
            </a:r>
            <a:endParaRPr lang="hu-HU" sz="28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37273" y="1257324"/>
                <a:ext cx="10523350" cy="32934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Adottak az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mátrixok.</a:t>
                </a:r>
              </a:p>
              <a:p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a) Igazol</a:t>
                </a:r>
                <a:r>
                  <a:rPr lang="en-US" sz="24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juk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hogy </a:t>
                </a:r>
                <a:r>
                  <a:rPr lang="hu-HU" sz="24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det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0.</a:t>
                </a:r>
              </a:p>
              <a:p>
                <a:r>
                  <a:rPr lang="hu-HU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b) Határoz</a:t>
                </a:r>
                <a:r>
                  <a:rPr lang="en-US" sz="24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zuk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meg az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valós szám azon értékét,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amelyre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hu-HU" sz="2400" dirty="0" smtClean="0"/>
              </a:p>
              <a:p>
                <a:r>
                  <a:rPr lang="hu-HU" sz="2400" dirty="0"/>
                  <a:t> </a:t>
                </a:r>
                <a:r>
                  <a:rPr lang="hu-HU" sz="2400" dirty="0" smtClean="0"/>
                  <a:t>   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c) Határoz</a:t>
                </a:r>
                <a:r>
                  <a:rPr lang="en-US" sz="24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zuk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meg az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hu-HU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valós szám azon értékeit, amelyekre </a:t>
                </a:r>
                <a:endParaRPr lang="hu-HU" sz="240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  <a:p>
                <a:endParaRPr lang="hu-HU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</a:t>
                </a:r>
                <a:endParaRPr lang="hu-HU" sz="2400" dirty="0" smtClean="0"/>
              </a:p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273" y="1257324"/>
                <a:ext cx="10523350" cy="3293466"/>
              </a:xfrm>
              <a:prstGeom prst="rect">
                <a:avLst/>
              </a:prstGeom>
              <a:blipFill rotWithShape="0">
                <a:blip r:embed="rId2"/>
                <a:stretch>
                  <a:fillRect l="-81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495992" y="3597828"/>
                <a:ext cx="7140295" cy="705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a)</a:t>
                </a:r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det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hu-HU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hu-HU" sz="24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0">
                        <a:latin typeface="Cambria Math" panose="02040503050406030204" pitchFamily="18" charset="0"/>
                      </a:rPr>
                      <m:t>=2⋅1−2⋅1=2−2=0</m:t>
                    </m:r>
                  </m:oMath>
                </a14:m>
                <a:r>
                  <a:rPr lang="hu-HU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992" y="3597828"/>
                <a:ext cx="7140295" cy="705771"/>
              </a:xfrm>
              <a:prstGeom prst="rect">
                <a:avLst/>
              </a:prstGeom>
              <a:blipFill rotWithShape="0">
                <a:blip r:embed="rId3"/>
                <a:stretch>
                  <a:fillRect l="-1280" b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370838" y="4303599"/>
                <a:ext cx="5149936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hu-HU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hu-HU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hu-HU" sz="2400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838" y="4303599"/>
                <a:ext cx="5149936" cy="7081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729454" y="5043710"/>
                <a:ext cx="4159408" cy="708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454" y="5043710"/>
                <a:ext cx="4159408" cy="7082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919775" y="4852548"/>
                <a:ext cx="4540730" cy="708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=3∈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775" y="4852548"/>
                <a:ext cx="4540730" cy="70820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037273" y="3268062"/>
            <a:ext cx="1577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Megoldás: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0569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627106" y="487828"/>
            <a:ext cx="7681388" cy="32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24" b="1" dirty="0">
                <a:latin typeface="Times New Roman" pitchFamily="18" charset="0"/>
                <a:cs typeface="Times New Roman" pitchFamily="18" charset="0"/>
              </a:rPr>
              <a:t>Felkészítő matematikából a XII. osztály számára</a:t>
            </a:r>
            <a:endParaRPr lang="hu-HU" sz="1524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627106" y="6737757"/>
            <a:ext cx="76813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b="1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II.Feladatsor</a:t>
            </a:r>
            <a:r>
              <a:rPr lang="en-US" sz="1524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hu-HU" sz="1524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hu-HU" sz="1524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50102" y="799452"/>
            <a:ext cx="10551886" cy="1503796"/>
            <a:chOff x="1050102" y="799452"/>
            <a:chExt cx="10551886" cy="15037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050102" y="799452"/>
                  <a:ext cx="10551886" cy="1446806"/>
                </a:xfrm>
                <a:custGeom>
                  <a:avLst/>
                  <a:gdLst>
                    <a:gd name="connsiteX0" fmla="*/ 0 w 10492389"/>
                    <a:gd name="connsiteY0" fmla="*/ 0 h 1383712"/>
                    <a:gd name="connsiteX1" fmla="*/ 10492389 w 10492389"/>
                    <a:gd name="connsiteY1" fmla="*/ 0 h 1383712"/>
                    <a:gd name="connsiteX2" fmla="*/ 10492389 w 10492389"/>
                    <a:gd name="connsiteY2" fmla="*/ 1383712 h 1383712"/>
                    <a:gd name="connsiteX3" fmla="*/ 0 w 10492389"/>
                    <a:gd name="connsiteY3" fmla="*/ 1383712 h 1383712"/>
                    <a:gd name="connsiteX4" fmla="*/ 0 w 10492389"/>
                    <a:gd name="connsiteY4" fmla="*/ 0 h 1383712"/>
                    <a:gd name="connsiteX0" fmla="*/ 0 w 10492389"/>
                    <a:gd name="connsiteY0" fmla="*/ 0 h 1383712"/>
                    <a:gd name="connsiteX1" fmla="*/ 10492389 w 10492389"/>
                    <a:gd name="connsiteY1" fmla="*/ 0 h 1383712"/>
                    <a:gd name="connsiteX2" fmla="*/ 10361761 w 10492389"/>
                    <a:gd name="connsiteY2" fmla="*/ 672512 h 1383712"/>
                    <a:gd name="connsiteX3" fmla="*/ 0 w 10492389"/>
                    <a:gd name="connsiteY3" fmla="*/ 1383712 h 1383712"/>
                    <a:gd name="connsiteX4" fmla="*/ 0 w 10492389"/>
                    <a:gd name="connsiteY4" fmla="*/ 0 h 1383712"/>
                    <a:gd name="connsiteX0" fmla="*/ 14514 w 10506903"/>
                    <a:gd name="connsiteY0" fmla="*/ 0 h 730569"/>
                    <a:gd name="connsiteX1" fmla="*/ 10506903 w 10506903"/>
                    <a:gd name="connsiteY1" fmla="*/ 0 h 730569"/>
                    <a:gd name="connsiteX2" fmla="*/ 10376275 w 10506903"/>
                    <a:gd name="connsiteY2" fmla="*/ 672512 h 730569"/>
                    <a:gd name="connsiteX3" fmla="*/ 0 w 10506903"/>
                    <a:gd name="connsiteY3" fmla="*/ 730569 h 730569"/>
                    <a:gd name="connsiteX4" fmla="*/ 14514 w 10506903"/>
                    <a:gd name="connsiteY4" fmla="*/ 0 h 730569"/>
                    <a:gd name="connsiteX0" fmla="*/ 14514 w 10506903"/>
                    <a:gd name="connsiteY0" fmla="*/ 0 h 759598"/>
                    <a:gd name="connsiteX1" fmla="*/ 10506903 w 10506903"/>
                    <a:gd name="connsiteY1" fmla="*/ 0 h 759598"/>
                    <a:gd name="connsiteX2" fmla="*/ 10492389 w 10506903"/>
                    <a:gd name="connsiteY2" fmla="*/ 759598 h 759598"/>
                    <a:gd name="connsiteX3" fmla="*/ 0 w 10506903"/>
                    <a:gd name="connsiteY3" fmla="*/ 730569 h 759598"/>
                    <a:gd name="connsiteX4" fmla="*/ 14514 w 10506903"/>
                    <a:gd name="connsiteY4" fmla="*/ 0 h 759598"/>
                    <a:gd name="connsiteX0" fmla="*/ 14514 w 10506903"/>
                    <a:gd name="connsiteY0" fmla="*/ 0 h 745084"/>
                    <a:gd name="connsiteX1" fmla="*/ 10506903 w 10506903"/>
                    <a:gd name="connsiteY1" fmla="*/ 0 h 745084"/>
                    <a:gd name="connsiteX2" fmla="*/ 10506903 w 10506903"/>
                    <a:gd name="connsiteY2" fmla="*/ 745084 h 745084"/>
                    <a:gd name="connsiteX3" fmla="*/ 0 w 10506903"/>
                    <a:gd name="connsiteY3" fmla="*/ 730569 h 745084"/>
                    <a:gd name="connsiteX4" fmla="*/ 14514 w 10506903"/>
                    <a:gd name="connsiteY4" fmla="*/ 0 h 745084"/>
                    <a:gd name="connsiteX0" fmla="*/ 14514 w 10506903"/>
                    <a:gd name="connsiteY0" fmla="*/ 0 h 730569"/>
                    <a:gd name="connsiteX1" fmla="*/ 10506903 w 10506903"/>
                    <a:gd name="connsiteY1" fmla="*/ 0 h 730569"/>
                    <a:gd name="connsiteX2" fmla="*/ 10506903 w 10506903"/>
                    <a:gd name="connsiteY2" fmla="*/ 393388 h 730569"/>
                    <a:gd name="connsiteX3" fmla="*/ 0 w 10506903"/>
                    <a:gd name="connsiteY3" fmla="*/ 730569 h 730569"/>
                    <a:gd name="connsiteX4" fmla="*/ 14514 w 10506903"/>
                    <a:gd name="connsiteY4" fmla="*/ 0 h 730569"/>
                    <a:gd name="connsiteX0" fmla="*/ 0 w 10492389"/>
                    <a:gd name="connsiteY0" fmla="*/ 0 h 393388"/>
                    <a:gd name="connsiteX1" fmla="*/ 10492389 w 10492389"/>
                    <a:gd name="connsiteY1" fmla="*/ 0 h 393388"/>
                    <a:gd name="connsiteX2" fmla="*/ 10492389 w 10492389"/>
                    <a:gd name="connsiteY2" fmla="*/ 393388 h 393388"/>
                    <a:gd name="connsiteX3" fmla="*/ 29029 w 10492389"/>
                    <a:gd name="connsiteY3" fmla="*/ 378873 h 393388"/>
                    <a:gd name="connsiteX4" fmla="*/ 0 w 10492389"/>
                    <a:gd name="connsiteY4" fmla="*/ 0 h 393388"/>
                    <a:gd name="connsiteX0" fmla="*/ 0 w 10492389"/>
                    <a:gd name="connsiteY0" fmla="*/ 0 h 393388"/>
                    <a:gd name="connsiteX1" fmla="*/ 10492389 w 10492389"/>
                    <a:gd name="connsiteY1" fmla="*/ 0 h 393388"/>
                    <a:gd name="connsiteX2" fmla="*/ 10492389 w 10492389"/>
                    <a:gd name="connsiteY2" fmla="*/ 393388 h 393388"/>
                    <a:gd name="connsiteX3" fmla="*/ 123 w 10492389"/>
                    <a:gd name="connsiteY3" fmla="*/ 230323 h 393388"/>
                    <a:gd name="connsiteX4" fmla="*/ 0 w 10492389"/>
                    <a:gd name="connsiteY4" fmla="*/ 0 h 393388"/>
                    <a:gd name="connsiteX0" fmla="*/ 0 w 10492389"/>
                    <a:gd name="connsiteY0" fmla="*/ 0 h 230323"/>
                    <a:gd name="connsiteX1" fmla="*/ 10492389 w 10492389"/>
                    <a:gd name="connsiteY1" fmla="*/ 0 h 230323"/>
                    <a:gd name="connsiteX2" fmla="*/ 10492389 w 10492389"/>
                    <a:gd name="connsiteY2" fmla="*/ 224206 h 230323"/>
                    <a:gd name="connsiteX3" fmla="*/ 123 w 10492389"/>
                    <a:gd name="connsiteY3" fmla="*/ 230323 h 230323"/>
                    <a:gd name="connsiteX4" fmla="*/ 0 w 10492389"/>
                    <a:gd name="connsiteY4" fmla="*/ 0 h 230323"/>
                    <a:gd name="connsiteX0" fmla="*/ 0 w 10492389"/>
                    <a:gd name="connsiteY0" fmla="*/ 0 h 240712"/>
                    <a:gd name="connsiteX1" fmla="*/ 10492389 w 10492389"/>
                    <a:gd name="connsiteY1" fmla="*/ 0 h 240712"/>
                    <a:gd name="connsiteX2" fmla="*/ 10477937 w 10492389"/>
                    <a:gd name="connsiteY2" fmla="*/ 240712 h 240712"/>
                    <a:gd name="connsiteX3" fmla="*/ 123 w 10492389"/>
                    <a:gd name="connsiteY3" fmla="*/ 230323 h 240712"/>
                    <a:gd name="connsiteX4" fmla="*/ 0 w 10492389"/>
                    <a:gd name="connsiteY4" fmla="*/ 0 h 240712"/>
                    <a:gd name="connsiteX0" fmla="*/ 0 w 10492389"/>
                    <a:gd name="connsiteY0" fmla="*/ 0 h 240712"/>
                    <a:gd name="connsiteX1" fmla="*/ 10492389 w 10492389"/>
                    <a:gd name="connsiteY1" fmla="*/ 0 h 240712"/>
                    <a:gd name="connsiteX2" fmla="*/ 10477937 w 10492389"/>
                    <a:gd name="connsiteY2" fmla="*/ 240712 h 240712"/>
                    <a:gd name="connsiteX3" fmla="*/ 14576 w 10492389"/>
                    <a:gd name="connsiteY3" fmla="*/ 134376 h 240712"/>
                    <a:gd name="connsiteX4" fmla="*/ 0 w 10492389"/>
                    <a:gd name="connsiteY4" fmla="*/ 0 h 240712"/>
                    <a:gd name="connsiteX0" fmla="*/ 0 w 10506842"/>
                    <a:gd name="connsiteY0" fmla="*/ 0 h 137190"/>
                    <a:gd name="connsiteX1" fmla="*/ 10492389 w 10506842"/>
                    <a:gd name="connsiteY1" fmla="*/ 0 h 137190"/>
                    <a:gd name="connsiteX2" fmla="*/ 10506842 w 10506842"/>
                    <a:gd name="connsiteY2" fmla="*/ 137190 h 137190"/>
                    <a:gd name="connsiteX3" fmla="*/ 14576 w 10506842"/>
                    <a:gd name="connsiteY3" fmla="*/ 134376 h 137190"/>
                    <a:gd name="connsiteX4" fmla="*/ 0 w 10506842"/>
                    <a:gd name="connsiteY4" fmla="*/ 0 h 137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506842" h="137190">
                      <a:moveTo>
                        <a:pt x="0" y="0"/>
                      </a:moveTo>
                      <a:lnTo>
                        <a:pt x="10492389" y="0"/>
                      </a:lnTo>
                      <a:lnTo>
                        <a:pt x="10506842" y="137190"/>
                      </a:lnTo>
                      <a:lnTo>
                        <a:pt x="14576" y="1343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24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1. Adottak </a:t>
                  </a:r>
                  <a:r>
                    <a:rPr lang="hu-HU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az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r>
                    <a:rPr lang="hu-HU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mátrixok</a:t>
                  </a:r>
                  <a:r>
                    <a:rPr lang="hu-HU" sz="24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.  </a:t>
                  </a:r>
                  <a:endParaRPr lang="hu-HU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r>
                    <a:rPr lang="hu-HU" sz="24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c) Határoz</a:t>
                  </a:r>
                  <a:r>
                    <a:rPr lang="en-US" sz="2400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zuk</a:t>
                  </a:r>
                  <a:r>
                    <a:rPr lang="hu-HU" sz="24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meg az </a:t>
                  </a:r>
                  <a14:m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hu-HU" sz="2400" i="1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hu-HU" sz="24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valós szám azon értékeit, amelyekre </a:t>
                  </a:r>
                </a:p>
                <a:p>
                  <a:r>
                    <a:rPr lang="hu-HU" sz="24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endPara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102" y="799452"/>
                  <a:ext cx="10551886" cy="1446806"/>
                </a:xfrm>
                <a:custGeom>
                  <a:avLst/>
                  <a:gdLst>
                    <a:gd name="connsiteX0" fmla="*/ 0 w 10492389"/>
                    <a:gd name="connsiteY0" fmla="*/ 0 h 1383712"/>
                    <a:gd name="connsiteX1" fmla="*/ 10492389 w 10492389"/>
                    <a:gd name="connsiteY1" fmla="*/ 0 h 1383712"/>
                    <a:gd name="connsiteX2" fmla="*/ 10492389 w 10492389"/>
                    <a:gd name="connsiteY2" fmla="*/ 1383712 h 1383712"/>
                    <a:gd name="connsiteX3" fmla="*/ 0 w 10492389"/>
                    <a:gd name="connsiteY3" fmla="*/ 1383712 h 1383712"/>
                    <a:gd name="connsiteX4" fmla="*/ 0 w 10492389"/>
                    <a:gd name="connsiteY4" fmla="*/ 0 h 1383712"/>
                    <a:gd name="connsiteX0" fmla="*/ 0 w 10492389"/>
                    <a:gd name="connsiteY0" fmla="*/ 0 h 1383712"/>
                    <a:gd name="connsiteX1" fmla="*/ 10492389 w 10492389"/>
                    <a:gd name="connsiteY1" fmla="*/ 0 h 1383712"/>
                    <a:gd name="connsiteX2" fmla="*/ 10361761 w 10492389"/>
                    <a:gd name="connsiteY2" fmla="*/ 672512 h 1383712"/>
                    <a:gd name="connsiteX3" fmla="*/ 0 w 10492389"/>
                    <a:gd name="connsiteY3" fmla="*/ 1383712 h 1383712"/>
                    <a:gd name="connsiteX4" fmla="*/ 0 w 10492389"/>
                    <a:gd name="connsiteY4" fmla="*/ 0 h 1383712"/>
                    <a:gd name="connsiteX0" fmla="*/ 14514 w 10506903"/>
                    <a:gd name="connsiteY0" fmla="*/ 0 h 730569"/>
                    <a:gd name="connsiteX1" fmla="*/ 10506903 w 10506903"/>
                    <a:gd name="connsiteY1" fmla="*/ 0 h 730569"/>
                    <a:gd name="connsiteX2" fmla="*/ 10376275 w 10506903"/>
                    <a:gd name="connsiteY2" fmla="*/ 672512 h 730569"/>
                    <a:gd name="connsiteX3" fmla="*/ 0 w 10506903"/>
                    <a:gd name="connsiteY3" fmla="*/ 730569 h 730569"/>
                    <a:gd name="connsiteX4" fmla="*/ 14514 w 10506903"/>
                    <a:gd name="connsiteY4" fmla="*/ 0 h 730569"/>
                    <a:gd name="connsiteX0" fmla="*/ 14514 w 10506903"/>
                    <a:gd name="connsiteY0" fmla="*/ 0 h 759598"/>
                    <a:gd name="connsiteX1" fmla="*/ 10506903 w 10506903"/>
                    <a:gd name="connsiteY1" fmla="*/ 0 h 759598"/>
                    <a:gd name="connsiteX2" fmla="*/ 10492389 w 10506903"/>
                    <a:gd name="connsiteY2" fmla="*/ 759598 h 759598"/>
                    <a:gd name="connsiteX3" fmla="*/ 0 w 10506903"/>
                    <a:gd name="connsiteY3" fmla="*/ 730569 h 759598"/>
                    <a:gd name="connsiteX4" fmla="*/ 14514 w 10506903"/>
                    <a:gd name="connsiteY4" fmla="*/ 0 h 759598"/>
                    <a:gd name="connsiteX0" fmla="*/ 14514 w 10506903"/>
                    <a:gd name="connsiteY0" fmla="*/ 0 h 745084"/>
                    <a:gd name="connsiteX1" fmla="*/ 10506903 w 10506903"/>
                    <a:gd name="connsiteY1" fmla="*/ 0 h 745084"/>
                    <a:gd name="connsiteX2" fmla="*/ 10506903 w 10506903"/>
                    <a:gd name="connsiteY2" fmla="*/ 745084 h 745084"/>
                    <a:gd name="connsiteX3" fmla="*/ 0 w 10506903"/>
                    <a:gd name="connsiteY3" fmla="*/ 730569 h 745084"/>
                    <a:gd name="connsiteX4" fmla="*/ 14514 w 10506903"/>
                    <a:gd name="connsiteY4" fmla="*/ 0 h 745084"/>
                    <a:gd name="connsiteX0" fmla="*/ 14514 w 10506903"/>
                    <a:gd name="connsiteY0" fmla="*/ 0 h 730569"/>
                    <a:gd name="connsiteX1" fmla="*/ 10506903 w 10506903"/>
                    <a:gd name="connsiteY1" fmla="*/ 0 h 730569"/>
                    <a:gd name="connsiteX2" fmla="*/ 10506903 w 10506903"/>
                    <a:gd name="connsiteY2" fmla="*/ 393388 h 730569"/>
                    <a:gd name="connsiteX3" fmla="*/ 0 w 10506903"/>
                    <a:gd name="connsiteY3" fmla="*/ 730569 h 730569"/>
                    <a:gd name="connsiteX4" fmla="*/ 14514 w 10506903"/>
                    <a:gd name="connsiteY4" fmla="*/ 0 h 730569"/>
                    <a:gd name="connsiteX0" fmla="*/ 0 w 10492389"/>
                    <a:gd name="connsiteY0" fmla="*/ 0 h 393388"/>
                    <a:gd name="connsiteX1" fmla="*/ 10492389 w 10492389"/>
                    <a:gd name="connsiteY1" fmla="*/ 0 h 393388"/>
                    <a:gd name="connsiteX2" fmla="*/ 10492389 w 10492389"/>
                    <a:gd name="connsiteY2" fmla="*/ 393388 h 393388"/>
                    <a:gd name="connsiteX3" fmla="*/ 29029 w 10492389"/>
                    <a:gd name="connsiteY3" fmla="*/ 378873 h 393388"/>
                    <a:gd name="connsiteX4" fmla="*/ 0 w 10492389"/>
                    <a:gd name="connsiteY4" fmla="*/ 0 h 393388"/>
                    <a:gd name="connsiteX0" fmla="*/ 0 w 10492389"/>
                    <a:gd name="connsiteY0" fmla="*/ 0 h 393388"/>
                    <a:gd name="connsiteX1" fmla="*/ 10492389 w 10492389"/>
                    <a:gd name="connsiteY1" fmla="*/ 0 h 393388"/>
                    <a:gd name="connsiteX2" fmla="*/ 10492389 w 10492389"/>
                    <a:gd name="connsiteY2" fmla="*/ 393388 h 393388"/>
                    <a:gd name="connsiteX3" fmla="*/ 123 w 10492389"/>
                    <a:gd name="connsiteY3" fmla="*/ 230323 h 393388"/>
                    <a:gd name="connsiteX4" fmla="*/ 0 w 10492389"/>
                    <a:gd name="connsiteY4" fmla="*/ 0 h 393388"/>
                    <a:gd name="connsiteX0" fmla="*/ 0 w 10492389"/>
                    <a:gd name="connsiteY0" fmla="*/ 0 h 230323"/>
                    <a:gd name="connsiteX1" fmla="*/ 10492389 w 10492389"/>
                    <a:gd name="connsiteY1" fmla="*/ 0 h 230323"/>
                    <a:gd name="connsiteX2" fmla="*/ 10492389 w 10492389"/>
                    <a:gd name="connsiteY2" fmla="*/ 224206 h 230323"/>
                    <a:gd name="connsiteX3" fmla="*/ 123 w 10492389"/>
                    <a:gd name="connsiteY3" fmla="*/ 230323 h 230323"/>
                    <a:gd name="connsiteX4" fmla="*/ 0 w 10492389"/>
                    <a:gd name="connsiteY4" fmla="*/ 0 h 230323"/>
                    <a:gd name="connsiteX0" fmla="*/ 0 w 10492389"/>
                    <a:gd name="connsiteY0" fmla="*/ 0 h 240712"/>
                    <a:gd name="connsiteX1" fmla="*/ 10492389 w 10492389"/>
                    <a:gd name="connsiteY1" fmla="*/ 0 h 240712"/>
                    <a:gd name="connsiteX2" fmla="*/ 10477937 w 10492389"/>
                    <a:gd name="connsiteY2" fmla="*/ 240712 h 240712"/>
                    <a:gd name="connsiteX3" fmla="*/ 123 w 10492389"/>
                    <a:gd name="connsiteY3" fmla="*/ 230323 h 240712"/>
                    <a:gd name="connsiteX4" fmla="*/ 0 w 10492389"/>
                    <a:gd name="connsiteY4" fmla="*/ 0 h 240712"/>
                    <a:gd name="connsiteX0" fmla="*/ 0 w 10492389"/>
                    <a:gd name="connsiteY0" fmla="*/ 0 h 240712"/>
                    <a:gd name="connsiteX1" fmla="*/ 10492389 w 10492389"/>
                    <a:gd name="connsiteY1" fmla="*/ 0 h 240712"/>
                    <a:gd name="connsiteX2" fmla="*/ 10477937 w 10492389"/>
                    <a:gd name="connsiteY2" fmla="*/ 240712 h 240712"/>
                    <a:gd name="connsiteX3" fmla="*/ 14576 w 10492389"/>
                    <a:gd name="connsiteY3" fmla="*/ 134376 h 240712"/>
                    <a:gd name="connsiteX4" fmla="*/ 0 w 10492389"/>
                    <a:gd name="connsiteY4" fmla="*/ 0 h 240712"/>
                    <a:gd name="connsiteX0" fmla="*/ 0 w 10506842"/>
                    <a:gd name="connsiteY0" fmla="*/ 0 h 137190"/>
                    <a:gd name="connsiteX1" fmla="*/ 10492389 w 10506842"/>
                    <a:gd name="connsiteY1" fmla="*/ 0 h 137190"/>
                    <a:gd name="connsiteX2" fmla="*/ 10506842 w 10506842"/>
                    <a:gd name="connsiteY2" fmla="*/ 137190 h 137190"/>
                    <a:gd name="connsiteX3" fmla="*/ 14576 w 10506842"/>
                    <a:gd name="connsiteY3" fmla="*/ 134376 h 137190"/>
                    <a:gd name="connsiteX4" fmla="*/ 0 w 10506842"/>
                    <a:gd name="connsiteY4" fmla="*/ 0 h 137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506842" h="137190">
                      <a:moveTo>
                        <a:pt x="0" y="0"/>
                      </a:moveTo>
                      <a:lnTo>
                        <a:pt x="10492389" y="0"/>
                      </a:lnTo>
                      <a:lnTo>
                        <a:pt x="10506842" y="137190"/>
                      </a:lnTo>
                      <a:lnTo>
                        <a:pt x="14576" y="1343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2"/>
                  <a:stretch>
                    <a:fillRect l="-808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2117759" y="1841583"/>
                  <a:ext cx="520110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det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det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det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7759" y="1841583"/>
                  <a:ext cx="5201104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14057" y="2913155"/>
                <a:ext cx="10274429" cy="708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=6−2=4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057" y="2913155"/>
                <a:ext cx="10274429" cy="7081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68209" y="3699258"/>
                <a:ext cx="10704285" cy="708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0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−2=−</m:t>
                    </m:r>
                  </m:oMath>
                </a14:m>
                <a:r>
                  <a:rPr lang="hu-H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209" y="3699258"/>
                <a:ext cx="10704285" cy="708143"/>
              </a:xfrm>
              <a:prstGeom prst="rect">
                <a:avLst/>
              </a:prstGeom>
              <a:blipFill rotWithShape="0">
                <a:blip r:embed="rId5"/>
                <a:stretch>
                  <a:fillRect b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68209" y="4407401"/>
                <a:ext cx="4639219" cy="708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−0=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209" y="4407401"/>
                <a:ext cx="4639219" cy="70820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801371" y="5341598"/>
                <a:ext cx="5770426" cy="858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det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det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det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⇔4−</m:t>
                            </m:r>
                            <m:r>
                              <a:rPr lang="hu-HU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⇔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hu-HU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⇔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0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hu-HU" sz="24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371" y="5341598"/>
                <a:ext cx="5770426" cy="85888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050102" y="2465863"/>
            <a:ext cx="1577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Megoldás: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055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us">
  <a:themeElements>
    <a:clrScheme name="Aspektu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us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u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>
        <a:solidFill>
          <a:schemeClr val="bg2"/>
        </a:solidFill>
        <a:ln>
          <a:solidFill>
            <a:srgbClr val="FF0000"/>
          </a:solidFill>
        </a:ln>
      </a:spPr>
      <a:bodyPr wrap="none">
        <a:spAutoFit/>
      </a:bodyPr>
      <a:lstStyle>
        <a:defPPr>
          <a:defRPr sz="2400">
            <a:latin typeface="Cambria Math" panose="02040503050406030204" pitchFamily="18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5255</TotalTime>
  <Words>1256</Words>
  <Application>Microsoft Office PowerPoint</Application>
  <PresentationFormat>Custom</PresentationFormat>
  <Paragraphs>297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Cambria Math</vt:lpstr>
      <vt:lpstr>Times New Roman</vt:lpstr>
      <vt:lpstr>Verdana</vt:lpstr>
      <vt:lpstr>Wingdings 2</vt:lpstr>
      <vt:lpstr>Aspektus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admin</dc:creator>
  <cp:lastModifiedBy>csongor</cp:lastModifiedBy>
  <cp:revision>334</cp:revision>
  <dcterms:modified xsi:type="dcterms:W3CDTF">2020-05-27T06:59:44Z</dcterms:modified>
</cp:coreProperties>
</file>