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75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73" r:id="rId16"/>
    <p:sldId id="274" r:id="rId17"/>
    <p:sldId id="269" r:id="rId18"/>
    <p:sldId id="277" r:id="rId19"/>
    <p:sldId id="276" r:id="rId20"/>
    <p:sldId id="278" r:id="rId21"/>
  </p:sldIdLst>
  <p:sldSz cx="9144000" cy="5143500" type="screen16x9"/>
  <p:notesSz cx="6858000" cy="9144000"/>
  <p:defaultTextStyle>
    <a:defPPr>
      <a:defRPr lang="hu-HU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DE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744" y="-3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58.wmf"/><Relationship Id="rId1" Type="http://schemas.openxmlformats.org/officeDocument/2006/relationships/image" Target="../media/image57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6" Type="http://schemas.openxmlformats.org/officeDocument/2006/relationships/image" Target="../media/image63.wmf"/><Relationship Id="rId5" Type="http://schemas.openxmlformats.org/officeDocument/2006/relationships/image" Target="../media/image62.wmf"/><Relationship Id="rId4" Type="http://schemas.openxmlformats.org/officeDocument/2006/relationships/image" Target="../media/image61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4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0.wmf"/><Relationship Id="rId2" Type="http://schemas.openxmlformats.org/officeDocument/2006/relationships/image" Target="../media/image69.wmf"/><Relationship Id="rId1" Type="http://schemas.openxmlformats.org/officeDocument/2006/relationships/image" Target="../media/image68.wmf"/><Relationship Id="rId5" Type="http://schemas.openxmlformats.org/officeDocument/2006/relationships/image" Target="../media/image72.wmf"/><Relationship Id="rId4" Type="http://schemas.openxmlformats.org/officeDocument/2006/relationships/image" Target="../media/image7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4" Type="http://schemas.openxmlformats.org/officeDocument/2006/relationships/image" Target="../media/image28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image" Target="../media/image33.wmf"/><Relationship Id="rId7" Type="http://schemas.openxmlformats.org/officeDocument/2006/relationships/image" Target="../media/image37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36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3" Type="http://schemas.openxmlformats.org/officeDocument/2006/relationships/image" Target="../media/image47.wmf"/><Relationship Id="rId7" Type="http://schemas.openxmlformats.org/officeDocument/2006/relationships/image" Target="../media/image51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6" Type="http://schemas.openxmlformats.org/officeDocument/2006/relationships/image" Target="../media/image50.wmf"/><Relationship Id="rId11" Type="http://schemas.openxmlformats.org/officeDocument/2006/relationships/image" Target="../media/image55.wmf"/><Relationship Id="rId5" Type="http://schemas.openxmlformats.org/officeDocument/2006/relationships/image" Target="../media/image49.wmf"/><Relationship Id="rId10" Type="http://schemas.openxmlformats.org/officeDocument/2006/relationships/image" Target="../media/image54.wmf"/><Relationship Id="rId4" Type="http://schemas.openxmlformats.org/officeDocument/2006/relationships/image" Target="../media/image48.wmf"/><Relationship Id="rId9" Type="http://schemas.openxmlformats.org/officeDocument/2006/relationships/image" Target="../media/image5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597824"/>
            <a:ext cx="7772400" cy="1102519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B8FE-0E60-4EAF-A0DD-40FFA69DF691}" type="datetimeFigureOut">
              <a:rPr lang="hu-HU" smtClean="0"/>
              <a:t>2020. 03. 31.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816D8-0386-47B1-ADC8-1DE8245AA12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69824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B8FE-0E60-4EAF-A0DD-40FFA69DF691}" type="datetimeFigureOut">
              <a:rPr lang="hu-HU" smtClean="0"/>
              <a:t>2020. 03. 31.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816D8-0386-47B1-ADC8-1DE8245AA12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92437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B8FE-0E60-4EAF-A0DD-40FFA69DF691}" type="datetimeFigureOut">
              <a:rPr lang="hu-HU" smtClean="0"/>
              <a:t>2020. 03. 31.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816D8-0386-47B1-ADC8-1DE8245AA12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21867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B8FE-0E60-4EAF-A0DD-40FFA69DF691}" type="datetimeFigureOut">
              <a:rPr lang="hu-HU" smtClean="0"/>
              <a:t>2020. 03. 31.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816D8-0386-47B1-ADC8-1DE8245AA12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68515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B8FE-0E60-4EAF-A0DD-40FFA69DF691}" type="datetimeFigureOut">
              <a:rPr lang="hu-HU" smtClean="0"/>
              <a:t>2020. 03. 31.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816D8-0386-47B1-ADC8-1DE8245AA12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27986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B8FE-0E60-4EAF-A0DD-40FFA69DF691}" type="datetimeFigureOut">
              <a:rPr lang="hu-HU" smtClean="0"/>
              <a:t>2020. 03. 31.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816D8-0386-47B1-ADC8-1DE8245AA12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61046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B8FE-0E60-4EAF-A0DD-40FFA69DF691}" type="datetimeFigureOut">
              <a:rPr lang="hu-HU" smtClean="0"/>
              <a:t>2020. 03. 31.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816D8-0386-47B1-ADC8-1DE8245AA12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80313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B8FE-0E60-4EAF-A0DD-40FFA69DF691}" type="datetimeFigureOut">
              <a:rPr lang="hu-HU" smtClean="0"/>
              <a:t>2020. 03. 31.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816D8-0386-47B1-ADC8-1DE8245AA12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35176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B8FE-0E60-4EAF-A0DD-40FFA69DF691}" type="datetimeFigureOut">
              <a:rPr lang="hu-HU" smtClean="0"/>
              <a:t>2020. 03. 31.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816D8-0386-47B1-ADC8-1DE8245AA12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05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1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04793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11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B8FE-0E60-4EAF-A0DD-40FFA69DF691}" type="datetimeFigureOut">
              <a:rPr lang="hu-HU" smtClean="0"/>
              <a:t>2020. 03. 31.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816D8-0386-47B1-ADC8-1DE8245AA12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25772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4025508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B8FE-0E60-4EAF-A0DD-40FFA69DF691}" type="datetimeFigureOut">
              <a:rPr lang="hu-HU" smtClean="0"/>
              <a:t>2020. 03. 31.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816D8-0386-47B1-ADC8-1DE8245AA12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66784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B4DE86"/>
            </a:gs>
            <a:gs pos="100000">
              <a:srgbClr val="CDDDAD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8B8FE-0E60-4EAF-A0DD-40FFA69DF691}" type="datetimeFigureOut">
              <a:rPr lang="hu-HU" smtClean="0"/>
              <a:t>2020. 03. 31.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F816D8-0386-47B1-ADC8-1DE8245AA12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77494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7" Type="http://schemas.openxmlformats.org/officeDocument/2006/relationships/image" Target="../media/image44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9.bin"/><Relationship Id="rId5" Type="http://schemas.openxmlformats.org/officeDocument/2006/relationships/image" Target="../media/image43.wmf"/><Relationship Id="rId4" Type="http://schemas.openxmlformats.org/officeDocument/2006/relationships/oleObject" Target="../embeddings/oleObject28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13" Type="http://schemas.openxmlformats.org/officeDocument/2006/relationships/image" Target="../media/image49.wmf"/><Relationship Id="rId18" Type="http://schemas.openxmlformats.org/officeDocument/2006/relationships/oleObject" Target="../embeddings/oleObject37.bin"/><Relationship Id="rId3" Type="http://schemas.openxmlformats.org/officeDocument/2006/relationships/image" Target="../media/image56.png"/><Relationship Id="rId21" Type="http://schemas.openxmlformats.org/officeDocument/2006/relationships/image" Target="../media/image53.wmf"/><Relationship Id="rId7" Type="http://schemas.openxmlformats.org/officeDocument/2006/relationships/image" Target="../media/image46.wmf"/><Relationship Id="rId12" Type="http://schemas.openxmlformats.org/officeDocument/2006/relationships/oleObject" Target="../embeddings/oleObject34.bin"/><Relationship Id="rId17" Type="http://schemas.openxmlformats.org/officeDocument/2006/relationships/image" Target="../media/image51.wmf"/><Relationship Id="rId25" Type="http://schemas.openxmlformats.org/officeDocument/2006/relationships/image" Target="../media/image55.wmf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36.bin"/><Relationship Id="rId20" Type="http://schemas.openxmlformats.org/officeDocument/2006/relationships/oleObject" Target="../embeddings/oleObject38.bin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1.bin"/><Relationship Id="rId11" Type="http://schemas.openxmlformats.org/officeDocument/2006/relationships/image" Target="../media/image48.wmf"/><Relationship Id="rId24" Type="http://schemas.openxmlformats.org/officeDocument/2006/relationships/oleObject" Target="../embeddings/oleObject40.bin"/><Relationship Id="rId5" Type="http://schemas.openxmlformats.org/officeDocument/2006/relationships/image" Target="../media/image45.wmf"/><Relationship Id="rId15" Type="http://schemas.openxmlformats.org/officeDocument/2006/relationships/image" Target="../media/image50.wmf"/><Relationship Id="rId23" Type="http://schemas.openxmlformats.org/officeDocument/2006/relationships/image" Target="../media/image54.wmf"/><Relationship Id="rId10" Type="http://schemas.openxmlformats.org/officeDocument/2006/relationships/oleObject" Target="../embeddings/oleObject33.bin"/><Relationship Id="rId19" Type="http://schemas.openxmlformats.org/officeDocument/2006/relationships/image" Target="../media/image52.wmf"/><Relationship Id="rId4" Type="http://schemas.openxmlformats.org/officeDocument/2006/relationships/oleObject" Target="../embeddings/oleObject30.bin"/><Relationship Id="rId9" Type="http://schemas.openxmlformats.org/officeDocument/2006/relationships/image" Target="../media/image47.wmf"/><Relationship Id="rId14" Type="http://schemas.openxmlformats.org/officeDocument/2006/relationships/oleObject" Target="../embeddings/oleObject35.bin"/><Relationship Id="rId22" Type="http://schemas.openxmlformats.org/officeDocument/2006/relationships/oleObject" Target="../embeddings/oleObject39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png"/><Relationship Id="rId3" Type="http://schemas.openxmlformats.org/officeDocument/2006/relationships/oleObject" Target="../embeddings/oleObject41.bin"/><Relationship Id="rId7" Type="http://schemas.openxmlformats.org/officeDocument/2006/relationships/image" Target="../media/image58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2.bin"/><Relationship Id="rId5" Type="http://schemas.openxmlformats.org/officeDocument/2006/relationships/image" Target="../media/image58.png"/><Relationship Id="rId4" Type="http://schemas.openxmlformats.org/officeDocument/2006/relationships/image" Target="../media/image57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13" Type="http://schemas.openxmlformats.org/officeDocument/2006/relationships/oleObject" Target="../embeddings/oleObject48.bin"/><Relationship Id="rId3" Type="http://schemas.openxmlformats.org/officeDocument/2006/relationships/oleObject" Target="../embeddings/oleObject43.bin"/><Relationship Id="rId7" Type="http://schemas.openxmlformats.org/officeDocument/2006/relationships/oleObject" Target="../embeddings/oleObject45.bin"/><Relationship Id="rId12" Type="http://schemas.openxmlformats.org/officeDocument/2006/relationships/image" Target="../media/image62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4.wmf"/><Relationship Id="rId11" Type="http://schemas.openxmlformats.org/officeDocument/2006/relationships/oleObject" Target="../embeddings/oleObject47.bin"/><Relationship Id="rId5" Type="http://schemas.openxmlformats.org/officeDocument/2006/relationships/oleObject" Target="../embeddings/oleObject44.bin"/><Relationship Id="rId15" Type="http://schemas.openxmlformats.org/officeDocument/2006/relationships/image" Target="../media/image59.png"/><Relationship Id="rId10" Type="http://schemas.openxmlformats.org/officeDocument/2006/relationships/image" Target="../media/image61.wmf"/><Relationship Id="rId4" Type="http://schemas.openxmlformats.org/officeDocument/2006/relationships/image" Target="../media/image43.wmf"/><Relationship Id="rId9" Type="http://schemas.openxmlformats.org/officeDocument/2006/relationships/oleObject" Target="../embeddings/oleObject46.bin"/><Relationship Id="rId14" Type="http://schemas.openxmlformats.org/officeDocument/2006/relationships/image" Target="../media/image63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png"/><Relationship Id="rId7" Type="http://schemas.openxmlformats.org/officeDocument/2006/relationships/image" Target="../media/image67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66.png"/><Relationship Id="rId5" Type="http://schemas.openxmlformats.org/officeDocument/2006/relationships/image" Target="../media/image64.wmf"/><Relationship Id="rId4" Type="http://schemas.openxmlformats.org/officeDocument/2006/relationships/oleObject" Target="../embeddings/oleObject49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4.png"/><Relationship Id="rId13" Type="http://schemas.openxmlformats.org/officeDocument/2006/relationships/image" Target="../media/image71.wmf"/><Relationship Id="rId3" Type="http://schemas.openxmlformats.org/officeDocument/2006/relationships/image" Target="../media/image73.png"/><Relationship Id="rId7" Type="http://schemas.openxmlformats.org/officeDocument/2006/relationships/image" Target="../media/image69.wmf"/><Relationship Id="rId12" Type="http://schemas.openxmlformats.org/officeDocument/2006/relationships/oleObject" Target="../embeddings/oleObject5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51.bin"/><Relationship Id="rId11" Type="http://schemas.openxmlformats.org/officeDocument/2006/relationships/image" Target="../media/image70.wmf"/><Relationship Id="rId5" Type="http://schemas.openxmlformats.org/officeDocument/2006/relationships/image" Target="../media/image68.wmf"/><Relationship Id="rId15" Type="http://schemas.openxmlformats.org/officeDocument/2006/relationships/image" Target="../media/image72.wmf"/><Relationship Id="rId10" Type="http://schemas.openxmlformats.org/officeDocument/2006/relationships/oleObject" Target="../embeddings/oleObject52.bin"/><Relationship Id="rId4" Type="http://schemas.openxmlformats.org/officeDocument/2006/relationships/oleObject" Target="../embeddings/oleObject50.bin"/><Relationship Id="rId9" Type="http://schemas.openxmlformats.org/officeDocument/2006/relationships/image" Target="../media/image75.png"/><Relationship Id="rId14" Type="http://schemas.openxmlformats.org/officeDocument/2006/relationships/oleObject" Target="../embeddings/oleObject54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7.png"/><Relationship Id="rId2" Type="http://schemas.openxmlformats.org/officeDocument/2006/relationships/image" Target="../media/image7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0.png"/><Relationship Id="rId5" Type="http://schemas.openxmlformats.org/officeDocument/2006/relationships/image" Target="../media/image79.png"/><Relationship Id="rId4" Type="http://schemas.openxmlformats.org/officeDocument/2006/relationships/image" Target="../media/image78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2.png"/><Relationship Id="rId2" Type="http://schemas.openxmlformats.org/officeDocument/2006/relationships/image" Target="../media/image8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8.png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oleObject" Target="../embeddings/oleObject8.bin"/><Relationship Id="rId3" Type="http://schemas.openxmlformats.org/officeDocument/2006/relationships/image" Target="../media/image15.png"/><Relationship Id="rId7" Type="http://schemas.openxmlformats.org/officeDocument/2006/relationships/image" Target="../media/image11.wmf"/><Relationship Id="rId12" Type="http://schemas.openxmlformats.org/officeDocument/2006/relationships/image" Target="../media/image13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11" Type="http://schemas.openxmlformats.org/officeDocument/2006/relationships/oleObject" Target="../embeddings/oleObject7.bin"/><Relationship Id="rId5" Type="http://schemas.openxmlformats.org/officeDocument/2006/relationships/image" Target="../media/image10.wmf"/><Relationship Id="rId10" Type="http://schemas.openxmlformats.org/officeDocument/2006/relationships/image" Target="../media/image16.png"/><Relationship Id="rId4" Type="http://schemas.openxmlformats.org/officeDocument/2006/relationships/oleObject" Target="../embeddings/oleObject4.bin"/><Relationship Id="rId9" Type="http://schemas.openxmlformats.org/officeDocument/2006/relationships/image" Target="../media/image12.wmf"/><Relationship Id="rId14" Type="http://schemas.openxmlformats.org/officeDocument/2006/relationships/image" Target="../media/image14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image" Target="../media/image22.wmf"/><Relationship Id="rId3" Type="http://schemas.openxmlformats.org/officeDocument/2006/relationships/image" Target="../media/image24.png"/><Relationship Id="rId7" Type="http://schemas.openxmlformats.org/officeDocument/2006/relationships/image" Target="../media/image19.wmf"/><Relationship Id="rId12" Type="http://schemas.openxmlformats.org/officeDocument/2006/relationships/oleObject" Target="../embeddings/oleObject1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21.wmf"/><Relationship Id="rId5" Type="http://schemas.openxmlformats.org/officeDocument/2006/relationships/image" Target="../media/image18.wmf"/><Relationship Id="rId15" Type="http://schemas.openxmlformats.org/officeDocument/2006/relationships/image" Target="../media/image23.wmf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9.bin"/><Relationship Id="rId9" Type="http://schemas.openxmlformats.org/officeDocument/2006/relationships/image" Target="../media/image20.wmf"/><Relationship Id="rId14" Type="http://schemas.openxmlformats.org/officeDocument/2006/relationships/oleObject" Target="../embeddings/oleObject14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image" Target="../media/image29.png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28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0.png"/><Relationship Id="rId11" Type="http://schemas.openxmlformats.org/officeDocument/2006/relationships/oleObject" Target="../embeddings/oleObject18.bin"/><Relationship Id="rId5" Type="http://schemas.openxmlformats.org/officeDocument/2006/relationships/image" Target="../media/image25.wmf"/><Relationship Id="rId10" Type="http://schemas.openxmlformats.org/officeDocument/2006/relationships/image" Target="../media/image27.wmf"/><Relationship Id="rId4" Type="http://schemas.openxmlformats.org/officeDocument/2006/relationships/oleObject" Target="../embeddings/oleObject15.bin"/><Relationship Id="rId9" Type="http://schemas.openxmlformats.org/officeDocument/2006/relationships/oleObject" Target="../embeddings/oleObject17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13" Type="http://schemas.openxmlformats.org/officeDocument/2006/relationships/image" Target="../media/image35.wmf"/><Relationship Id="rId18" Type="http://schemas.openxmlformats.org/officeDocument/2006/relationships/image" Target="../media/image37.wmf"/><Relationship Id="rId3" Type="http://schemas.openxmlformats.org/officeDocument/2006/relationships/image" Target="../media/image29.png"/><Relationship Id="rId7" Type="http://schemas.openxmlformats.org/officeDocument/2006/relationships/image" Target="../media/image32.wmf"/><Relationship Id="rId12" Type="http://schemas.openxmlformats.org/officeDocument/2006/relationships/oleObject" Target="../embeddings/oleObject23.bin"/><Relationship Id="rId17" Type="http://schemas.openxmlformats.org/officeDocument/2006/relationships/oleObject" Target="../embeddings/oleObject25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39.png"/><Relationship Id="rId20" Type="http://schemas.openxmlformats.org/officeDocument/2006/relationships/image" Target="../media/image38.wmf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0.bin"/><Relationship Id="rId11" Type="http://schemas.openxmlformats.org/officeDocument/2006/relationships/image" Target="../media/image34.wmf"/><Relationship Id="rId5" Type="http://schemas.openxmlformats.org/officeDocument/2006/relationships/image" Target="../media/image31.wmf"/><Relationship Id="rId15" Type="http://schemas.openxmlformats.org/officeDocument/2006/relationships/image" Target="../media/image36.wmf"/><Relationship Id="rId10" Type="http://schemas.openxmlformats.org/officeDocument/2006/relationships/oleObject" Target="../embeddings/oleObject22.bin"/><Relationship Id="rId19" Type="http://schemas.openxmlformats.org/officeDocument/2006/relationships/oleObject" Target="../embeddings/oleObject26.bin"/><Relationship Id="rId4" Type="http://schemas.openxmlformats.org/officeDocument/2006/relationships/oleObject" Target="../embeddings/oleObject19.bin"/><Relationship Id="rId9" Type="http://schemas.openxmlformats.org/officeDocument/2006/relationships/image" Target="../media/image33.wmf"/><Relationship Id="rId14" Type="http://schemas.openxmlformats.org/officeDocument/2006/relationships/oleObject" Target="../embeddings/oleObject2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4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479376" y="1275606"/>
            <a:ext cx="6477000" cy="13716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hu-HU" b="1" dirty="0" smtClean="0"/>
              <a:t>A határozott integrál alkalmazásai</a:t>
            </a:r>
            <a:endParaRPr lang="hu-HU" b="1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627584" y="3201516"/>
            <a:ext cx="6400800" cy="1314450"/>
          </a:xfrm>
        </p:spPr>
        <p:txBody>
          <a:bodyPr>
            <a:normAutofit/>
          </a:bodyPr>
          <a:lstStyle/>
          <a:p>
            <a:r>
              <a:rPr lang="hu-HU" sz="2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Területszámítás, térfogatszámítás</a:t>
            </a:r>
          </a:p>
        </p:txBody>
      </p:sp>
    </p:spTree>
    <p:extLst>
      <p:ext uri="{BB962C8B-B14F-4D97-AF65-F5344CB8AC3E}">
        <p14:creationId xmlns:p14="http://schemas.microsoft.com/office/powerpoint/2010/main" val="1821809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/>
          <p:cNvSpPr txBox="1"/>
          <p:nvPr/>
        </p:nvSpPr>
        <p:spPr>
          <a:xfrm>
            <a:off x="611560" y="430039"/>
            <a:ext cx="1036181" cy="377026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hu-HU" sz="2000" b="1" dirty="0">
                <a:latin typeface="Arial" pitchFamily="34" charset="0"/>
                <a:cs typeface="Arial" pitchFamily="34" charset="0"/>
              </a:rPr>
              <a:t>Feladat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Szövegdoboz 4"/>
              <p:cNvSpPr txBox="1"/>
              <p:nvPr/>
            </p:nvSpPr>
            <p:spPr>
              <a:xfrm>
                <a:off x="611561" y="754074"/>
                <a:ext cx="5328592" cy="377026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 rtlCol="0">
                <a:spAutoFit/>
              </a:bodyPr>
              <a:lstStyle/>
              <a:p>
                <a:r>
                  <a:rPr lang="hu-HU" sz="2000" dirty="0">
                    <a:latin typeface="Arial" pitchFamily="34" charset="0"/>
                    <a:cs typeface="Arial" pitchFamily="34" charset="0"/>
                  </a:rPr>
                  <a:t>Adottak az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  <a:cs typeface="Arial" pitchFamily="34" charset="0"/>
                      </a:rPr>
                      <m:t>𝑓</m:t>
                    </m:r>
                    <m:r>
                      <a:rPr lang="en-US" sz="2000" i="1">
                        <a:latin typeface="Cambria Math"/>
                        <a:cs typeface="Arial" pitchFamily="34" charset="0"/>
                      </a:rPr>
                      <m:t>, </m:t>
                    </m:r>
                    <m:r>
                      <a:rPr lang="en-US" sz="2000" i="1">
                        <a:latin typeface="Cambria Math"/>
                        <a:cs typeface="Arial" pitchFamily="34" charset="0"/>
                      </a:rPr>
                      <m:t>𝑔</m:t>
                    </m:r>
                    <m:r>
                      <a:rPr lang="en-US" sz="2000" i="1">
                        <a:latin typeface="Cambria Math"/>
                        <a:cs typeface="Arial" pitchFamily="34" charset="0"/>
                      </a:rPr>
                      <m:t>:</m:t>
                    </m:r>
                    <m:r>
                      <a:rPr lang="en-US" sz="2000" b="1" i="1">
                        <a:latin typeface="Cambria Math"/>
                        <a:cs typeface="Arial" pitchFamily="34" charset="0"/>
                      </a:rPr>
                      <m:t>𝑹</m:t>
                    </m:r>
                    <m:r>
                      <a:rPr lang="en-US" sz="2000" i="1">
                        <a:latin typeface="Cambria Math"/>
                        <a:ea typeface="Cambria Math"/>
                        <a:cs typeface="Arial" pitchFamily="34" charset="0"/>
                      </a:rPr>
                      <m:t>→</m:t>
                    </m:r>
                    <m:r>
                      <a:rPr lang="en-US" sz="2000" b="1" i="1">
                        <a:latin typeface="Cambria Math"/>
                        <a:ea typeface="Cambria Math"/>
                        <a:cs typeface="Arial" pitchFamily="34" charset="0"/>
                      </a:rPr>
                      <m:t>𝑹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 </a:t>
                </a:r>
                <a:r>
                  <a:rPr lang="hu-HU" sz="2000" dirty="0">
                    <a:latin typeface="Arial" pitchFamily="34" charset="0"/>
                    <a:cs typeface="Arial" pitchFamily="34" charset="0"/>
                  </a:rPr>
                  <a:t>függvények, </a:t>
                </a:r>
              </a:p>
            </p:txBody>
          </p:sp>
        </mc:Choice>
        <mc:Fallback xmlns="">
          <p:sp>
            <p:nvSpPr>
              <p:cNvPr id="5" name="Szövegdoboz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1" y="754074"/>
                <a:ext cx="5328592" cy="377026"/>
              </a:xfrm>
              <a:prstGeom prst="rect">
                <a:avLst/>
              </a:prstGeom>
              <a:blipFill rotWithShape="1">
                <a:blip r:embed="rId3"/>
                <a:stretch>
                  <a:fillRect l="-1602" t="-9677" b="-32258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8" name="Objektum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6111662"/>
              </p:ext>
            </p:extLst>
          </p:nvPr>
        </p:nvGraphicFramePr>
        <p:xfrm>
          <a:off x="1088307" y="1177887"/>
          <a:ext cx="2259557" cy="6737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6" name="Equation" r:id="rId4" imgW="1054080" imgH="419040" progId="Equation.DSMT4">
                  <p:embed/>
                </p:oleObj>
              </mc:Choice>
              <mc:Fallback>
                <p:oleObj name="Equation" r:id="rId4" imgW="105408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88307" y="1177887"/>
                        <a:ext cx="2259557" cy="6737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um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4055446"/>
              </p:ext>
            </p:extLst>
          </p:nvPr>
        </p:nvGraphicFramePr>
        <p:xfrm>
          <a:off x="3623578" y="1303383"/>
          <a:ext cx="2964646" cy="4042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7" name="Equation" r:id="rId6" imgW="1257120" imgH="228600" progId="Equation.DSMT4">
                  <p:embed/>
                </p:oleObj>
              </mc:Choice>
              <mc:Fallback>
                <p:oleObj name="Equation" r:id="rId6" imgW="12571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623578" y="1303383"/>
                        <a:ext cx="2964646" cy="40427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Szövegdoboz 9"/>
          <p:cNvSpPr txBox="1"/>
          <p:nvPr/>
        </p:nvSpPr>
        <p:spPr>
          <a:xfrm>
            <a:off x="611560" y="1708181"/>
            <a:ext cx="8191451" cy="93557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u-HU" sz="2000" dirty="0">
                <a:latin typeface="Arial" pitchFamily="34" charset="0"/>
                <a:cs typeface="Arial" pitchFamily="34" charset="0"/>
              </a:rPr>
              <a:t>Határozd meg a két függvény grafikus képe által közrezárt síkidom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hu-HU" sz="2000" dirty="0">
                <a:latin typeface="Arial" pitchFamily="34" charset="0"/>
                <a:cs typeface="Arial" pitchFamily="34" charset="0"/>
              </a:rPr>
              <a:t>területét.</a:t>
            </a:r>
          </a:p>
        </p:txBody>
      </p:sp>
      <p:sp>
        <p:nvSpPr>
          <p:cNvPr id="12" name="Szövegdoboz 11"/>
          <p:cNvSpPr txBox="1"/>
          <p:nvPr/>
        </p:nvSpPr>
        <p:spPr>
          <a:xfrm>
            <a:off x="546720" y="2765562"/>
            <a:ext cx="1321516" cy="377026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sz="2000" b="1" dirty="0" err="1">
                <a:latin typeface="Arial" pitchFamily="34" charset="0"/>
                <a:cs typeface="Arial" pitchFamily="34" charset="0"/>
              </a:rPr>
              <a:t>Megold</a:t>
            </a:r>
            <a:r>
              <a:rPr lang="hu-HU" sz="2000" b="1" dirty="0">
                <a:latin typeface="Arial" pitchFamily="34" charset="0"/>
                <a:cs typeface="Arial" pitchFamily="34" charset="0"/>
              </a:rPr>
              <a:t>ás</a:t>
            </a:r>
          </a:p>
        </p:txBody>
      </p:sp>
      <p:sp>
        <p:nvSpPr>
          <p:cNvPr id="2" name="Szövegdoboz 1"/>
          <p:cNvSpPr txBox="1"/>
          <p:nvPr/>
        </p:nvSpPr>
        <p:spPr>
          <a:xfrm>
            <a:off x="899114" y="3219823"/>
            <a:ext cx="3362459" cy="377026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marL="214313" indent="-214313">
              <a:buFont typeface="Arial" pitchFamily="34" charset="0"/>
              <a:buChar char="•"/>
            </a:pPr>
            <a:r>
              <a:rPr lang="hu-HU" sz="2000" dirty="0">
                <a:latin typeface="Arial" pitchFamily="34" charset="0"/>
                <a:cs typeface="Arial" pitchFamily="34" charset="0"/>
              </a:rPr>
              <a:t>Ábrázoljuk a függvényeket</a:t>
            </a:r>
          </a:p>
        </p:txBody>
      </p:sp>
      <p:sp>
        <p:nvSpPr>
          <p:cNvPr id="13" name="Téglalap 12"/>
          <p:cNvSpPr/>
          <p:nvPr/>
        </p:nvSpPr>
        <p:spPr>
          <a:xfrm>
            <a:off x="920007" y="3597865"/>
            <a:ext cx="7883003" cy="37702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214313" indent="-214313">
              <a:buFont typeface="Arial" pitchFamily="34" charset="0"/>
              <a:buChar char="•"/>
            </a:pPr>
            <a:r>
              <a:rPr lang="hu-HU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Meghatározzuk a két függvény grafikus képének metszéspontját</a:t>
            </a:r>
          </a:p>
        </p:txBody>
      </p:sp>
      <p:sp>
        <p:nvSpPr>
          <p:cNvPr id="15" name="Téglalap 14"/>
          <p:cNvSpPr/>
          <p:nvPr/>
        </p:nvSpPr>
        <p:spPr>
          <a:xfrm>
            <a:off x="920008" y="4029912"/>
            <a:ext cx="6568696" cy="37702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214313" indent="-214313">
              <a:buFont typeface="Arial" pitchFamily="34" charset="0"/>
              <a:buChar char="•"/>
            </a:pPr>
            <a:r>
              <a:rPr lang="hu-HU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Kiszámoljuk a kapott síkidom/síkidomok területét.</a:t>
            </a:r>
          </a:p>
        </p:txBody>
      </p:sp>
      <p:sp>
        <p:nvSpPr>
          <p:cNvPr id="14" name="Téglalap 13"/>
          <p:cNvSpPr/>
          <p:nvPr/>
        </p:nvSpPr>
        <p:spPr>
          <a:xfrm>
            <a:off x="3563888" y="123478"/>
            <a:ext cx="19116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 err="1">
                <a:latin typeface="Arial" pitchFamily="34" charset="0"/>
                <a:cs typeface="Arial" pitchFamily="34" charset="0"/>
              </a:rPr>
              <a:t>Te</a:t>
            </a:r>
            <a:r>
              <a:rPr lang="hu-HU" sz="1800" b="1" dirty="0" err="1">
                <a:latin typeface="Arial" pitchFamily="34" charset="0"/>
                <a:cs typeface="Arial" pitchFamily="34" charset="0"/>
              </a:rPr>
              <a:t>rületszámítás</a:t>
            </a:r>
            <a:endParaRPr lang="hu-HU" sz="1800" dirty="0"/>
          </a:p>
        </p:txBody>
      </p:sp>
    </p:spTree>
    <p:extLst>
      <p:ext uri="{BB962C8B-B14F-4D97-AF65-F5344CB8AC3E}">
        <p14:creationId xmlns:p14="http://schemas.microsoft.com/office/powerpoint/2010/main" val="293803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10" grpId="0"/>
      <p:bldP spid="12" grpId="0"/>
      <p:bldP spid="2" grpId="0"/>
      <p:bldP spid="13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3741" y="555526"/>
            <a:ext cx="3292755" cy="3189116"/>
          </a:xfrm>
          <a:prstGeom prst="rect">
            <a:avLst/>
          </a:prstGeom>
        </p:spPr>
      </p:pic>
      <p:sp>
        <p:nvSpPr>
          <p:cNvPr id="4" name="Szövegdoboz 3"/>
          <p:cNvSpPr txBox="1"/>
          <p:nvPr/>
        </p:nvSpPr>
        <p:spPr>
          <a:xfrm>
            <a:off x="251520" y="339502"/>
            <a:ext cx="1321516" cy="377026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hu-HU" sz="2000" b="1" dirty="0">
                <a:latin typeface="Arial" pitchFamily="34" charset="0"/>
                <a:cs typeface="Arial" pitchFamily="34" charset="0"/>
              </a:rPr>
              <a:t>Megoldás</a:t>
            </a:r>
          </a:p>
        </p:txBody>
      </p:sp>
      <p:sp>
        <p:nvSpPr>
          <p:cNvPr id="5" name="Szövegdoboz 4"/>
          <p:cNvSpPr txBox="1"/>
          <p:nvPr/>
        </p:nvSpPr>
        <p:spPr>
          <a:xfrm>
            <a:off x="659214" y="931546"/>
            <a:ext cx="5040559" cy="68480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hu-HU" sz="2000" dirty="0">
                <a:latin typeface="Arial" pitchFamily="34" charset="0"/>
                <a:cs typeface="Arial" pitchFamily="34" charset="0"/>
              </a:rPr>
              <a:t>Meghatározzuk a két függvény grafikus képének metszéspontját.</a:t>
            </a:r>
          </a:p>
        </p:txBody>
      </p:sp>
      <p:graphicFrame>
        <p:nvGraphicFramePr>
          <p:cNvPr id="6" name="Objektum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7535786"/>
              </p:ext>
            </p:extLst>
          </p:nvPr>
        </p:nvGraphicFramePr>
        <p:xfrm>
          <a:off x="729073" y="1636334"/>
          <a:ext cx="1826703" cy="3593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8" name="Equation" r:id="rId4" imgW="774360" imgH="203040" progId="Equation.DSMT4">
                  <p:embed/>
                </p:oleObj>
              </mc:Choice>
              <mc:Fallback>
                <p:oleObj name="Equation" r:id="rId4" imgW="77436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29073" y="1636334"/>
                        <a:ext cx="1826703" cy="3593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um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4324239"/>
              </p:ext>
            </p:extLst>
          </p:nvPr>
        </p:nvGraphicFramePr>
        <p:xfrm>
          <a:off x="765415" y="1936287"/>
          <a:ext cx="3950601" cy="7137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9" name="Equation" r:id="rId6" imgW="1739880" imgH="419040" progId="Equation.DSMT4">
                  <p:embed/>
                </p:oleObj>
              </mc:Choice>
              <mc:Fallback>
                <p:oleObj name="Equation" r:id="rId6" imgW="173988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65415" y="1936287"/>
                        <a:ext cx="3950601" cy="7137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um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4436925"/>
              </p:ext>
            </p:extLst>
          </p:nvPr>
        </p:nvGraphicFramePr>
        <p:xfrm>
          <a:off x="751961" y="2660779"/>
          <a:ext cx="2667911" cy="3266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0" name="Equation" r:id="rId8" imgW="1244520" imgH="203040" progId="Equation.DSMT4">
                  <p:embed/>
                </p:oleObj>
              </mc:Choice>
              <mc:Fallback>
                <p:oleObj name="Equation" r:id="rId8" imgW="124452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51961" y="2660779"/>
                        <a:ext cx="2667911" cy="3266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um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7926077"/>
              </p:ext>
            </p:extLst>
          </p:nvPr>
        </p:nvGraphicFramePr>
        <p:xfrm>
          <a:off x="670302" y="3212344"/>
          <a:ext cx="2776806" cy="3675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1" name="Equation" r:id="rId10" imgW="1295280" imgH="228600" progId="Equation.DSMT4">
                  <p:embed/>
                </p:oleObj>
              </mc:Choice>
              <mc:Fallback>
                <p:oleObj name="Equation" r:id="rId10" imgW="12952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70302" y="3212344"/>
                        <a:ext cx="2776806" cy="3675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um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9201966"/>
              </p:ext>
            </p:extLst>
          </p:nvPr>
        </p:nvGraphicFramePr>
        <p:xfrm>
          <a:off x="603011" y="3751655"/>
          <a:ext cx="928326" cy="4042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2" name="Equation" r:id="rId12" imgW="393480" imgH="228600" progId="Equation.DSMT4">
                  <p:embed/>
                </p:oleObj>
              </mc:Choice>
              <mc:Fallback>
                <p:oleObj name="Equation" r:id="rId12" imgW="3934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603011" y="3751655"/>
                        <a:ext cx="928326" cy="40427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um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1711499"/>
              </p:ext>
            </p:extLst>
          </p:nvPr>
        </p:nvGraphicFramePr>
        <p:xfrm>
          <a:off x="1797725" y="3795886"/>
          <a:ext cx="2605296" cy="3593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3" name="Equation" r:id="rId14" imgW="1104840" imgH="203040" progId="Equation.DSMT4">
                  <p:embed/>
                </p:oleObj>
              </mc:Choice>
              <mc:Fallback>
                <p:oleObj name="Equation" r:id="rId14" imgW="11048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797725" y="3795886"/>
                        <a:ext cx="2605296" cy="3593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ktum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7957822"/>
              </p:ext>
            </p:extLst>
          </p:nvPr>
        </p:nvGraphicFramePr>
        <p:xfrm>
          <a:off x="1766854" y="4299942"/>
          <a:ext cx="2776806" cy="2858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4" name="Equation" r:id="rId16" imgW="1295280" imgH="177480" progId="Equation.DSMT4">
                  <p:embed/>
                </p:oleObj>
              </mc:Choice>
              <mc:Fallback>
                <p:oleObj name="Equation" r:id="rId16" imgW="12952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766854" y="4299942"/>
                        <a:ext cx="2776806" cy="2858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ktum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8471619"/>
              </p:ext>
            </p:extLst>
          </p:nvPr>
        </p:nvGraphicFramePr>
        <p:xfrm>
          <a:off x="4716016" y="4171048"/>
          <a:ext cx="2014544" cy="63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5" name="Equation" r:id="rId18" imgW="939600" imgH="393480" progId="Equation.DSMT4">
                  <p:embed/>
                </p:oleObj>
              </mc:Choice>
              <mc:Fallback>
                <p:oleObj name="Equation" r:id="rId18" imgW="9396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4716016" y="4171048"/>
                        <a:ext cx="2014544" cy="632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ktum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5443157"/>
              </p:ext>
            </p:extLst>
          </p:nvPr>
        </p:nvGraphicFramePr>
        <p:xfrm>
          <a:off x="6996559" y="4171048"/>
          <a:ext cx="1932875" cy="63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6" name="Equation" r:id="rId20" imgW="901440" imgH="393480" progId="Equation.DSMT4">
                  <p:embed/>
                </p:oleObj>
              </mc:Choice>
              <mc:Fallback>
                <p:oleObj name="Equation" r:id="rId20" imgW="9014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6996559" y="4171048"/>
                        <a:ext cx="1932875" cy="632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églalap 15"/>
          <p:cNvSpPr/>
          <p:nvPr/>
        </p:nvSpPr>
        <p:spPr>
          <a:xfrm>
            <a:off x="3563888" y="123478"/>
            <a:ext cx="19116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 err="1">
                <a:latin typeface="Arial" pitchFamily="34" charset="0"/>
                <a:cs typeface="Arial" pitchFamily="34" charset="0"/>
              </a:rPr>
              <a:t>Te</a:t>
            </a:r>
            <a:r>
              <a:rPr lang="hu-HU" sz="1800" b="1" dirty="0" err="1">
                <a:latin typeface="Arial" pitchFamily="34" charset="0"/>
                <a:cs typeface="Arial" pitchFamily="34" charset="0"/>
              </a:rPr>
              <a:t>rületszámítás</a:t>
            </a:r>
            <a:endParaRPr lang="hu-HU" sz="1800" dirty="0"/>
          </a:p>
        </p:txBody>
      </p:sp>
      <p:graphicFrame>
        <p:nvGraphicFramePr>
          <p:cNvPr id="2" name="Objektum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1577787"/>
              </p:ext>
            </p:extLst>
          </p:nvPr>
        </p:nvGraphicFramePr>
        <p:xfrm>
          <a:off x="1331640" y="483518"/>
          <a:ext cx="1866953" cy="5562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7" name="Equation" r:id="rId22" imgW="1054080" imgH="419040" progId="Equation.DSMT4">
                  <p:embed/>
                </p:oleObj>
              </mc:Choice>
              <mc:Fallback>
                <p:oleObj name="Equation" r:id="rId22" imgW="1054080" imgH="419040" progId="Equation.DSMT4">
                  <p:embed/>
                  <p:pic>
                    <p:nvPicPr>
                      <p:cNvPr id="0" name="Objektum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483518"/>
                        <a:ext cx="1866953" cy="5562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ktum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5569854"/>
              </p:ext>
            </p:extLst>
          </p:nvPr>
        </p:nvGraphicFramePr>
        <p:xfrm>
          <a:off x="3275856" y="585650"/>
          <a:ext cx="2449473" cy="3345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8" name="Equation" r:id="rId24" imgW="1257120" imgH="228600" progId="Equation.DSMT4">
                  <p:embed/>
                </p:oleObj>
              </mc:Choice>
              <mc:Fallback>
                <p:oleObj name="Equation" r:id="rId24" imgW="1257120" imgH="228600" progId="Equation.DSMT4">
                  <p:embed/>
                  <p:pic>
                    <p:nvPicPr>
                      <p:cNvPr id="0" name="Objektum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585650"/>
                        <a:ext cx="2449473" cy="3345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6828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/>
          <p:cNvSpPr txBox="1"/>
          <p:nvPr/>
        </p:nvSpPr>
        <p:spPr>
          <a:xfrm>
            <a:off x="467544" y="915566"/>
            <a:ext cx="1321516" cy="377026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hu-HU" sz="2000" b="1" dirty="0">
                <a:latin typeface="Arial" pitchFamily="34" charset="0"/>
                <a:cs typeface="Arial" pitchFamily="34" charset="0"/>
              </a:rPr>
              <a:t>Megoldás</a:t>
            </a:r>
          </a:p>
        </p:txBody>
      </p:sp>
      <p:sp>
        <p:nvSpPr>
          <p:cNvPr id="5" name="Szövegdoboz 4"/>
          <p:cNvSpPr txBox="1"/>
          <p:nvPr/>
        </p:nvSpPr>
        <p:spPr>
          <a:xfrm>
            <a:off x="467544" y="1275606"/>
            <a:ext cx="4226606" cy="377026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hu-HU" sz="2000" dirty="0">
                <a:latin typeface="Arial" pitchFamily="34" charset="0"/>
                <a:cs typeface="Arial" pitchFamily="34" charset="0"/>
              </a:rPr>
              <a:t>Tehát a metszéspontok abszcisszái:</a:t>
            </a:r>
          </a:p>
        </p:txBody>
      </p:sp>
      <p:graphicFrame>
        <p:nvGraphicFramePr>
          <p:cNvPr id="7" name="Objektum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3541263"/>
              </p:ext>
            </p:extLst>
          </p:nvPr>
        </p:nvGraphicFramePr>
        <p:xfrm>
          <a:off x="827584" y="1587473"/>
          <a:ext cx="3054487" cy="6962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1" name="Equation" r:id="rId3" imgW="1295280" imgH="393480" progId="Equation.DSMT4">
                  <p:embed/>
                </p:oleObj>
              </mc:Choice>
              <mc:Fallback>
                <p:oleObj name="Equation" r:id="rId3" imgW="12952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27584" y="1587473"/>
                        <a:ext cx="3054487" cy="6962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" name="Szövegdoboz 7"/>
              <p:cNvSpPr txBox="1"/>
              <p:nvPr/>
            </p:nvSpPr>
            <p:spPr>
              <a:xfrm>
                <a:off x="467544" y="2350227"/>
                <a:ext cx="5256585" cy="1143198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 rtlCol="0">
                <a:spAutoFit/>
              </a:bodyPr>
              <a:lstStyle/>
              <a:p>
                <a:r>
                  <a:rPr lang="hu-HU" sz="2000" dirty="0">
                    <a:latin typeface="Arial" pitchFamily="34" charset="0"/>
                    <a:cs typeface="Arial" pitchFamily="34" charset="0"/>
                  </a:rPr>
                  <a:t>A keresett síkidom két részből tevődik össze, egyik  a 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[0, 2]</a:t>
                </a:r>
                <a:r>
                  <a:rPr lang="hu-HU" sz="2000" dirty="0">
                    <a:latin typeface="Arial" pitchFamily="34" charset="0"/>
                    <a:cs typeface="Arial" pitchFamily="34" charset="0"/>
                  </a:rPr>
                  <a:t>, a másik pedig a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hu-HU" sz="2000" i="1">
                            <a:latin typeface="Cambria Math"/>
                            <a:cs typeface="Arial" pitchFamily="34" charset="0"/>
                          </a:rPr>
                        </m:ctrlPr>
                      </m:dPr>
                      <m:e>
                        <m:r>
                          <a:rPr lang="hu-HU" sz="2000" i="1">
                            <a:latin typeface="Cambria Math"/>
                            <a:cs typeface="Arial" pitchFamily="34" charset="0"/>
                          </a:rPr>
                          <m:t>2, </m:t>
                        </m:r>
                        <m:f>
                          <m:fPr>
                            <m:ctrlPr>
                              <a:rPr lang="hu-HU" sz="2000" i="1">
                                <a:latin typeface="Cambria Math"/>
                                <a:cs typeface="Arial" pitchFamily="34" charset="0"/>
                              </a:rPr>
                            </m:ctrlPr>
                          </m:fPr>
                          <m:num>
                            <m:r>
                              <a:rPr lang="hu-HU" sz="2000" i="1">
                                <a:latin typeface="Cambria Math"/>
                                <a:cs typeface="Arial" pitchFamily="34" charset="0"/>
                              </a:rPr>
                              <m:t>7</m:t>
                            </m:r>
                          </m:num>
                          <m:den>
                            <m:r>
                              <a:rPr lang="hu-HU" sz="2000" i="1">
                                <a:latin typeface="Cambria Math"/>
                                <a:cs typeface="Arial" pitchFamily="34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hu-HU" sz="2000" dirty="0">
                    <a:latin typeface="Arial" pitchFamily="34" charset="0"/>
                    <a:cs typeface="Arial" pitchFamily="34" charset="0"/>
                  </a:rPr>
                  <a:t> intervallumon található rész.</a:t>
                </a:r>
              </a:p>
            </p:txBody>
          </p:sp>
        </mc:Choice>
        <mc:Fallback xmlns="">
          <p:sp>
            <p:nvSpPr>
              <p:cNvPr id="8" name="Szövegdoboz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2350227"/>
                <a:ext cx="5256585" cy="1143198"/>
              </a:xfrm>
              <a:prstGeom prst="rect">
                <a:avLst/>
              </a:prstGeom>
              <a:blipFill rotWithShape="1">
                <a:blip r:embed="rId5"/>
                <a:stretch>
                  <a:fillRect l="-1740" t="-3209" r="-1508" b="-10160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0" name="Objektum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7397252"/>
              </p:ext>
            </p:extLst>
          </p:nvPr>
        </p:nvGraphicFramePr>
        <p:xfrm>
          <a:off x="107504" y="3579862"/>
          <a:ext cx="6108972" cy="10331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2" name="Equation" r:id="rId6" imgW="2590560" imgH="583920" progId="Equation.DSMT4">
                  <p:embed/>
                </p:oleObj>
              </mc:Choice>
              <mc:Fallback>
                <p:oleObj name="Equation" r:id="rId6" imgW="2590560" imgH="583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07504" y="3579862"/>
                        <a:ext cx="6108972" cy="10331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Picture 74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8378" y="1071498"/>
            <a:ext cx="2970126" cy="3523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églalap 11"/>
          <p:cNvSpPr/>
          <p:nvPr/>
        </p:nvSpPr>
        <p:spPr>
          <a:xfrm>
            <a:off x="3563888" y="123478"/>
            <a:ext cx="19116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 err="1">
                <a:latin typeface="Arial" pitchFamily="34" charset="0"/>
                <a:cs typeface="Arial" pitchFamily="34" charset="0"/>
              </a:rPr>
              <a:t>Te</a:t>
            </a:r>
            <a:r>
              <a:rPr lang="hu-HU" sz="1800" b="1" dirty="0" err="1">
                <a:latin typeface="Arial" pitchFamily="34" charset="0"/>
                <a:cs typeface="Arial" pitchFamily="34" charset="0"/>
              </a:rPr>
              <a:t>rületszámítás</a:t>
            </a:r>
            <a:endParaRPr lang="hu-HU" sz="1800" dirty="0"/>
          </a:p>
        </p:txBody>
      </p:sp>
      <p:sp>
        <p:nvSpPr>
          <p:cNvPr id="9" name="Téglalap 8"/>
          <p:cNvSpPr/>
          <p:nvPr/>
        </p:nvSpPr>
        <p:spPr>
          <a:xfrm>
            <a:off x="107504" y="339502"/>
            <a:ext cx="9001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hu-HU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Határozd meg a két függvény grafikus képe által közrezárt síkidom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u-HU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területét.</a:t>
            </a:r>
          </a:p>
        </p:txBody>
      </p:sp>
    </p:spTree>
    <p:extLst>
      <p:ext uri="{BB962C8B-B14F-4D97-AF65-F5344CB8AC3E}">
        <p14:creationId xmlns:p14="http://schemas.microsoft.com/office/powerpoint/2010/main" val="3851712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um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5838594"/>
              </p:ext>
            </p:extLst>
          </p:nvPr>
        </p:nvGraphicFramePr>
        <p:xfrm>
          <a:off x="737075" y="843558"/>
          <a:ext cx="2005729" cy="5568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53" name="Equation" r:id="rId3" imgW="1054080" imgH="419040" progId="Equation.DSMT4">
                  <p:embed/>
                </p:oleObj>
              </mc:Choice>
              <mc:Fallback>
                <p:oleObj name="Equation" r:id="rId3" imgW="105408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37075" y="843558"/>
                        <a:ext cx="2005729" cy="5568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4244969"/>
              </p:ext>
            </p:extLst>
          </p:nvPr>
        </p:nvGraphicFramePr>
        <p:xfrm>
          <a:off x="2876493" y="987574"/>
          <a:ext cx="2631611" cy="3341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54" name="Equation" r:id="rId5" imgW="1257120" imgH="228600" progId="Equation.DSMT4">
                  <p:embed/>
                </p:oleObj>
              </mc:Choice>
              <mc:Fallback>
                <p:oleObj name="Equation" r:id="rId5" imgW="12571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876493" y="987574"/>
                        <a:ext cx="2631611" cy="3341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zövegdoboz 4"/>
          <p:cNvSpPr txBox="1"/>
          <p:nvPr/>
        </p:nvSpPr>
        <p:spPr>
          <a:xfrm>
            <a:off x="539552" y="537525"/>
            <a:ext cx="8352928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hu-HU" sz="1800" dirty="0">
                <a:latin typeface="Arial" pitchFamily="34" charset="0"/>
                <a:cs typeface="Arial" pitchFamily="34" charset="0"/>
              </a:rPr>
              <a:t>Határozd meg a két függvény grafikus képe által közrezárt síkidom területét.</a:t>
            </a:r>
          </a:p>
        </p:txBody>
      </p:sp>
      <p:sp>
        <p:nvSpPr>
          <p:cNvPr id="7" name="Szövegdoboz 6"/>
          <p:cNvSpPr txBox="1"/>
          <p:nvPr/>
        </p:nvSpPr>
        <p:spPr>
          <a:xfrm>
            <a:off x="539552" y="1433413"/>
            <a:ext cx="1202893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hu-HU" sz="1800" b="1" dirty="0">
                <a:latin typeface="Arial" pitchFamily="34" charset="0"/>
                <a:cs typeface="Arial" pitchFamily="34" charset="0"/>
              </a:rPr>
              <a:t>Megoldás</a:t>
            </a:r>
          </a:p>
        </p:txBody>
      </p:sp>
      <p:graphicFrame>
        <p:nvGraphicFramePr>
          <p:cNvPr id="8" name="Objektum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5682789"/>
              </p:ext>
            </p:extLst>
          </p:nvPr>
        </p:nvGraphicFramePr>
        <p:xfrm>
          <a:off x="502840" y="1779662"/>
          <a:ext cx="5221288" cy="704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55" name="Equation" r:id="rId7" imgW="2679480" imgH="482400" progId="Equation.DSMT4">
                  <p:embed/>
                </p:oleObj>
              </mc:Choice>
              <mc:Fallback>
                <p:oleObj name="Equation" r:id="rId7" imgW="267948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02840" y="1779662"/>
                        <a:ext cx="5221288" cy="7046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um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7467258"/>
              </p:ext>
            </p:extLst>
          </p:nvPr>
        </p:nvGraphicFramePr>
        <p:xfrm>
          <a:off x="577850" y="2382838"/>
          <a:ext cx="4429125" cy="1484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56" name="Equation" r:id="rId9" imgW="2273040" imgH="1015920" progId="Equation.DSMT4">
                  <p:embed/>
                </p:oleObj>
              </mc:Choice>
              <mc:Fallback>
                <p:oleObj name="Equation" r:id="rId9" imgW="2273040" imgH="1015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77850" y="2382838"/>
                        <a:ext cx="4429125" cy="14843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um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2700787"/>
              </p:ext>
            </p:extLst>
          </p:nvPr>
        </p:nvGraphicFramePr>
        <p:xfrm>
          <a:off x="213925" y="3805674"/>
          <a:ext cx="6014259" cy="8543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57" name="Equation" r:id="rId11" imgW="3085920" imgH="583920" progId="Equation.DSMT4">
                  <p:embed/>
                </p:oleObj>
              </mc:Choice>
              <mc:Fallback>
                <p:oleObj name="Equation" r:id="rId11" imgW="3085920" imgH="583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13925" y="3805674"/>
                        <a:ext cx="6014259" cy="8543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um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4505879"/>
              </p:ext>
            </p:extLst>
          </p:nvPr>
        </p:nvGraphicFramePr>
        <p:xfrm>
          <a:off x="6687608" y="4506485"/>
          <a:ext cx="2276880" cy="5754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58" name="Equation" r:id="rId13" imgW="1168200" imgH="393480" progId="Equation.DSMT4">
                  <p:embed/>
                </p:oleObj>
              </mc:Choice>
              <mc:Fallback>
                <p:oleObj name="Equation" r:id="rId13" imgW="11682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6687608" y="4506485"/>
                        <a:ext cx="2276880" cy="5754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362" name="Picture 74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4921" y="987574"/>
            <a:ext cx="2843583" cy="3372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églalap 12"/>
          <p:cNvSpPr/>
          <p:nvPr/>
        </p:nvSpPr>
        <p:spPr>
          <a:xfrm>
            <a:off x="3563888" y="123478"/>
            <a:ext cx="19116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 err="1">
                <a:latin typeface="Arial" pitchFamily="34" charset="0"/>
                <a:cs typeface="Arial" pitchFamily="34" charset="0"/>
              </a:rPr>
              <a:t>Te</a:t>
            </a:r>
            <a:r>
              <a:rPr lang="hu-HU" sz="1800" b="1" dirty="0" err="1">
                <a:latin typeface="Arial" pitchFamily="34" charset="0"/>
                <a:cs typeface="Arial" pitchFamily="34" charset="0"/>
              </a:rPr>
              <a:t>rületszámítás</a:t>
            </a:r>
            <a:endParaRPr lang="hu-HU" sz="1800" dirty="0"/>
          </a:p>
        </p:txBody>
      </p:sp>
    </p:spTree>
    <p:extLst>
      <p:ext uri="{BB962C8B-B14F-4D97-AF65-F5344CB8AC3E}">
        <p14:creationId xmlns:p14="http://schemas.microsoft.com/office/powerpoint/2010/main" val="400750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7421" y="2787774"/>
            <a:ext cx="3291083" cy="2106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400" b="1" dirty="0">
                <a:latin typeface="Arial" pitchFamily="34" charset="0"/>
                <a:cs typeface="Arial" pitchFamily="34" charset="0"/>
              </a:rPr>
              <a:t>Térfogatszámítás</a:t>
            </a:r>
          </a:p>
        </p:txBody>
      </p:sp>
      <p:sp>
        <p:nvSpPr>
          <p:cNvPr id="2" name="Szövegdoboz 1"/>
          <p:cNvSpPr txBox="1"/>
          <p:nvPr/>
        </p:nvSpPr>
        <p:spPr>
          <a:xfrm>
            <a:off x="683568" y="1995686"/>
            <a:ext cx="4793300" cy="117724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hu-HU" sz="2400" dirty="0">
                <a:latin typeface="Arial" pitchFamily="34" charset="0"/>
                <a:cs typeface="Arial" pitchFamily="34" charset="0"/>
              </a:rPr>
              <a:t>A függvény grafikus képének az </a:t>
            </a:r>
            <a:r>
              <a:rPr lang="hu-HU" sz="2400" i="1" dirty="0" err="1">
                <a:latin typeface="Arial" pitchFamily="34" charset="0"/>
                <a:cs typeface="Arial" pitchFamily="34" charset="0"/>
              </a:rPr>
              <a:t>Ox</a:t>
            </a:r>
            <a:r>
              <a:rPr lang="hu-HU" sz="2400" dirty="0">
                <a:latin typeface="Arial" pitchFamily="34" charset="0"/>
                <a:cs typeface="Arial" pitchFamily="34" charset="0"/>
              </a:rPr>
              <a:t> tengely körüli forgatásával kapott test térfogata: </a:t>
            </a:r>
          </a:p>
        </p:txBody>
      </p:sp>
      <p:graphicFrame>
        <p:nvGraphicFramePr>
          <p:cNvPr id="3" name="Objektum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3854756"/>
              </p:ext>
            </p:extLst>
          </p:nvPr>
        </p:nvGraphicFramePr>
        <p:xfrm>
          <a:off x="847152" y="3425437"/>
          <a:ext cx="3148784" cy="11060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4" name="Equation" r:id="rId4" imgW="1002960" imgH="469800" progId="Equation.DSMT4">
                  <p:embed/>
                </p:oleObj>
              </mc:Choice>
              <mc:Fallback>
                <p:oleObj name="Equation" r:id="rId4" imgW="100296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47152" y="3425437"/>
                        <a:ext cx="3148784" cy="11060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0" name="Szövegdoboz 9"/>
              <p:cNvSpPr txBox="1"/>
              <p:nvPr/>
            </p:nvSpPr>
            <p:spPr>
              <a:xfrm>
                <a:off x="683568" y="1131590"/>
                <a:ext cx="4536588" cy="807913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 rtlCol="0">
                <a:spAutoFit/>
              </a:bodyPr>
              <a:lstStyle/>
              <a:p>
                <a:r>
                  <a:rPr lang="hu-HU" sz="2400" dirty="0">
                    <a:latin typeface="Arial" pitchFamily="34" charset="0"/>
                    <a:cs typeface="Arial" pitchFamily="34" charset="0"/>
                  </a:rPr>
                  <a:t>Adott az </a:t>
                </a:r>
                <a14:m>
                  <m:oMath xmlns:m="http://schemas.openxmlformats.org/officeDocument/2006/math">
                    <m:r>
                      <a:rPr lang="hu-HU" sz="2400" i="1">
                        <a:latin typeface="Cambria Math"/>
                        <a:cs typeface="Arial" pitchFamily="34" charset="0"/>
                      </a:rPr>
                      <m:t>𝑓</m:t>
                    </m:r>
                    <m:r>
                      <a:rPr lang="hu-HU" sz="2400" i="1">
                        <a:latin typeface="Cambria Math"/>
                        <a:cs typeface="Arial" pitchFamily="34" charset="0"/>
                      </a:rPr>
                      <m:t>:</m:t>
                    </m:r>
                    <m:d>
                      <m:dPr>
                        <m:begChr m:val="["/>
                        <m:endChr m:val="]"/>
                        <m:ctrlPr>
                          <a:rPr lang="hu-HU" sz="2400" i="1">
                            <a:latin typeface="Cambria Math"/>
                            <a:cs typeface="Arial" pitchFamily="34" charset="0"/>
                          </a:rPr>
                        </m:ctrlPr>
                      </m:dPr>
                      <m:e>
                        <m:r>
                          <a:rPr lang="hu-HU" sz="2400" i="1">
                            <a:latin typeface="Cambria Math"/>
                            <a:cs typeface="Arial" pitchFamily="34" charset="0"/>
                          </a:rPr>
                          <m:t>𝑎</m:t>
                        </m:r>
                        <m:r>
                          <a:rPr lang="hu-HU" sz="2400" i="1">
                            <a:latin typeface="Cambria Math"/>
                            <a:cs typeface="Arial" pitchFamily="34" charset="0"/>
                          </a:rPr>
                          <m:t>, </m:t>
                        </m:r>
                        <m:r>
                          <a:rPr lang="hu-HU" sz="2400" i="1">
                            <a:latin typeface="Cambria Math"/>
                            <a:cs typeface="Arial" pitchFamily="34" charset="0"/>
                          </a:rPr>
                          <m:t>𝑏</m:t>
                        </m:r>
                      </m:e>
                    </m:d>
                    <m:r>
                      <a:rPr lang="hu-HU" sz="2400" i="1">
                        <a:latin typeface="Cambria Math"/>
                        <a:ea typeface="Cambria Math"/>
                        <a:cs typeface="Arial" pitchFamily="34" charset="0"/>
                      </a:rPr>
                      <m:t>→</m:t>
                    </m:r>
                    <m:r>
                      <a:rPr lang="hu-HU" sz="2400" b="1" i="1">
                        <a:latin typeface="Cambria Math"/>
                        <a:ea typeface="Cambria Math"/>
                        <a:cs typeface="Arial" pitchFamily="34" charset="0"/>
                      </a:rPr>
                      <m:t>𝑹</m:t>
                    </m:r>
                  </m:oMath>
                </a14:m>
                <a:r>
                  <a:rPr lang="hu-HU" sz="2400" dirty="0">
                    <a:latin typeface="Arial" pitchFamily="34" charset="0"/>
                    <a:cs typeface="Arial" pitchFamily="34" charset="0"/>
                  </a:rPr>
                  <a:t>, f</a:t>
                </a:r>
                <a:r>
                  <a:rPr lang="en-US" sz="2400" dirty="0" err="1">
                    <a:latin typeface="Arial" pitchFamily="34" charset="0"/>
                    <a:cs typeface="Arial" pitchFamily="34" charset="0"/>
                  </a:rPr>
                  <a:t>olytonos</a:t>
                </a:r>
                <a:r>
                  <a:rPr lang="hu-HU" sz="24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>
                    <a:latin typeface="Arial" pitchFamily="34" charset="0"/>
                    <a:cs typeface="Arial" pitchFamily="34" charset="0"/>
                  </a:rPr>
                  <a:t>f</a:t>
                </a:r>
                <a:r>
                  <a:rPr lang="hu-HU" sz="2400" dirty="0" err="1">
                    <a:latin typeface="Arial" pitchFamily="34" charset="0"/>
                    <a:cs typeface="Arial" pitchFamily="34" charset="0"/>
                  </a:rPr>
                  <a:t>üggvény</a:t>
                </a:r>
                <a:r>
                  <a:rPr lang="hu-HU" sz="2400" dirty="0">
                    <a:latin typeface="Arial" pitchFamily="34" charset="0"/>
                    <a:cs typeface="Arial" pitchFamily="34" charset="0"/>
                  </a:rPr>
                  <a:t>. </a:t>
                </a:r>
              </a:p>
            </p:txBody>
          </p:sp>
        </mc:Choice>
        <mc:Fallback xmlns="">
          <p:sp>
            <p:nvSpPr>
              <p:cNvPr id="10" name="Szövegdoboz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1131590"/>
                <a:ext cx="4536588" cy="807913"/>
              </a:xfrm>
              <a:prstGeom prst="rect">
                <a:avLst/>
              </a:prstGeom>
              <a:blipFill rotWithShape="1">
                <a:blip r:embed="rId6"/>
                <a:stretch>
                  <a:fillRect l="-2554" t="-6818" b="-18939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5379" name="Picture 1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407" y="987574"/>
            <a:ext cx="3186675" cy="15605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5424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3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600334"/>
            <a:ext cx="2241493" cy="2043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zövegdoboz 3"/>
          <p:cNvSpPr txBox="1"/>
          <p:nvPr/>
        </p:nvSpPr>
        <p:spPr>
          <a:xfrm>
            <a:off x="467010" y="1923678"/>
            <a:ext cx="1321516" cy="377026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hu-HU" sz="2000" b="1" dirty="0">
                <a:latin typeface="Arial" pitchFamily="34" charset="0"/>
                <a:cs typeface="Arial" pitchFamily="34" charset="0"/>
              </a:rPr>
              <a:t>Megoldás</a:t>
            </a:r>
          </a:p>
        </p:txBody>
      </p:sp>
      <p:graphicFrame>
        <p:nvGraphicFramePr>
          <p:cNvPr id="6" name="Objektum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2732884"/>
              </p:ext>
            </p:extLst>
          </p:nvPr>
        </p:nvGraphicFramePr>
        <p:xfrm>
          <a:off x="385660" y="2377013"/>
          <a:ext cx="2602164" cy="9148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8" name="Equation" r:id="rId4" imgW="1002960" imgH="469800" progId="Equation.DSMT4">
                  <p:embed/>
                </p:oleObj>
              </mc:Choice>
              <mc:Fallback>
                <p:oleObj name="Equation" r:id="rId4" imgW="100296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5660" y="2377013"/>
                        <a:ext cx="2602164" cy="9148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um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559389"/>
              </p:ext>
            </p:extLst>
          </p:nvPr>
        </p:nvGraphicFramePr>
        <p:xfrm>
          <a:off x="3131840" y="3256956"/>
          <a:ext cx="1377448" cy="8989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9" name="Equation" r:id="rId6" imgW="583920" imgH="507960" progId="Equation.DSMT4">
                  <p:embed/>
                </p:oleObj>
              </mc:Choice>
              <mc:Fallback>
                <p:oleObj name="Equation" r:id="rId6" imgW="583920" imgH="507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131840" y="3256956"/>
                        <a:ext cx="1377448" cy="8989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" name="Szövegdoboz 7"/>
              <p:cNvSpPr txBox="1"/>
              <p:nvPr/>
            </p:nvSpPr>
            <p:spPr>
              <a:xfrm>
                <a:off x="683569" y="4297897"/>
                <a:ext cx="3845027" cy="506101"/>
              </a:xfrm>
              <a:prstGeom prst="rect">
                <a:avLst/>
              </a:prstGeom>
              <a:noFill/>
            </p:spPr>
            <p:txBody>
              <a:bodyPr wrap="none" lIns="68580" tIns="34290" rIns="68580" bIns="34290" rtlCol="0">
                <a:spAutoFit/>
              </a:bodyPr>
              <a:lstStyle/>
              <a:p>
                <a:r>
                  <a:rPr lang="hu-HU" sz="2000" dirty="0">
                    <a:latin typeface="Arial" pitchFamily="34" charset="0"/>
                    <a:cs typeface="Arial" pitchFamily="34" charset="0"/>
                  </a:rPr>
                  <a:t>Tehát: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  <a:cs typeface="Arial" pitchFamily="34" charset="0"/>
                      </a:rPr>
                      <m:t>𝑉</m:t>
                    </m:r>
                    <m:r>
                      <a:rPr lang="en-US" sz="2000" i="1">
                        <a:latin typeface="Cambria Math"/>
                        <a:cs typeface="Arial" pitchFamily="34" charset="0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  <a:cs typeface="Arial" pitchFamily="34" charset="0"/>
                          </a:rPr>
                          <m:t>16</m:t>
                        </m:r>
                        <m:r>
                          <a:rPr lang="en-US" sz="2000" i="1">
                            <a:latin typeface="Cambria Math"/>
                            <a:cs typeface="Arial" pitchFamily="34" charset="0"/>
                            <a:sym typeface="Symbol"/>
                          </a:rPr>
                          <m:t>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  <a:cs typeface="Arial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 (</a:t>
                </a:r>
                <a:r>
                  <a:rPr lang="hu-HU" sz="2000" dirty="0">
                    <a:latin typeface="Arial" pitchFamily="34" charset="0"/>
                    <a:cs typeface="Arial" pitchFamily="34" charset="0"/>
                  </a:rPr>
                  <a:t>térfogat egység)</a:t>
                </a:r>
              </a:p>
            </p:txBody>
          </p:sp>
        </mc:Choice>
        <mc:Fallback xmlns="">
          <p:sp>
            <p:nvSpPr>
              <p:cNvPr id="8" name="Szövegdoboz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9" y="4297897"/>
                <a:ext cx="3845027" cy="506101"/>
              </a:xfrm>
              <a:prstGeom prst="rect">
                <a:avLst/>
              </a:prstGeom>
              <a:blipFill rotWithShape="1">
                <a:blip r:embed="rId8"/>
                <a:stretch>
                  <a:fillRect l="-2219" r="-1109" b="-9639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Szövegdoboz 11"/>
          <p:cNvSpPr txBox="1"/>
          <p:nvPr/>
        </p:nvSpPr>
        <p:spPr>
          <a:xfrm>
            <a:off x="467010" y="411510"/>
            <a:ext cx="822982" cy="377026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hu-HU" sz="2000" b="1" dirty="0">
                <a:latin typeface="Arial" pitchFamily="34" charset="0"/>
                <a:cs typeface="Arial" pitchFamily="34" charset="0"/>
              </a:rPr>
              <a:t>Példa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Szövegdoboz 12"/>
              <p:cNvSpPr txBox="1"/>
              <p:nvPr/>
            </p:nvSpPr>
            <p:spPr>
              <a:xfrm>
                <a:off x="467009" y="706509"/>
                <a:ext cx="6121215" cy="1095043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 rtlCol="0">
                <a:spAutoFit/>
              </a:bodyPr>
              <a:lstStyle/>
              <a:p>
                <a:r>
                  <a:rPr lang="hu-HU" sz="2000" dirty="0">
                    <a:latin typeface="Arial" pitchFamily="34" charset="0"/>
                    <a:cs typeface="Arial" pitchFamily="34" charset="0"/>
                  </a:rPr>
                  <a:t>Számítsd ki annak a forgástestnek a térfogatát, melyet az </a:t>
                </a:r>
                <a14:m>
                  <m:oMath xmlns:m="http://schemas.openxmlformats.org/officeDocument/2006/math">
                    <m:r>
                      <a:rPr lang="hu-HU" sz="2000" i="1">
                        <a:latin typeface="Cambria Math"/>
                        <a:cs typeface="Arial" pitchFamily="34" charset="0"/>
                      </a:rPr>
                      <m:t>𝑓</m:t>
                    </m:r>
                    <m:r>
                      <a:rPr lang="hu-HU" sz="2000" i="1">
                        <a:latin typeface="Cambria Math"/>
                        <a:cs typeface="Arial" pitchFamily="34" charset="0"/>
                      </a:rPr>
                      <m:t>:</m:t>
                    </m:r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/>
                            <a:cs typeface="Arial" pitchFamily="34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  <a:cs typeface="Arial" pitchFamily="34" charset="0"/>
                          </a:rPr>
                          <m:t>0, 4</m:t>
                        </m:r>
                      </m:e>
                    </m:d>
                    <m:r>
                      <a:rPr lang="en-US" sz="2000" i="1">
                        <a:latin typeface="Cambria Math"/>
                        <a:ea typeface="Cambria Math"/>
                        <a:cs typeface="Arial" pitchFamily="34" charset="0"/>
                      </a:rPr>
                      <m:t>→</m:t>
                    </m:r>
                    <m:r>
                      <a:rPr lang="en-US" sz="2000" b="1" i="1">
                        <a:latin typeface="Cambria Math"/>
                        <a:ea typeface="Cambria Math"/>
                        <a:cs typeface="Arial" pitchFamily="34" charset="0"/>
                      </a:rPr>
                      <m:t>𝑹</m:t>
                    </m:r>
                    <m:r>
                      <a:rPr lang="en-US" sz="2000" i="1">
                        <a:latin typeface="Cambria Math"/>
                        <a:ea typeface="Cambria Math"/>
                        <a:cs typeface="Arial" pitchFamily="34" charset="0"/>
                      </a:rPr>
                      <m:t>, </m:t>
                    </m:r>
                    <m:r>
                      <a:rPr lang="en-US" sz="2000" i="1">
                        <a:latin typeface="Cambria Math"/>
                        <a:ea typeface="Cambria Math"/>
                        <a:cs typeface="Arial" pitchFamily="34" charset="0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latin typeface="Cambria Math"/>
                            <a:ea typeface="Cambria Math"/>
                            <a:cs typeface="Arial" pitchFamily="34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  <a:ea typeface="Cambria Math"/>
                            <a:cs typeface="Arial" pitchFamily="34" charset="0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latin typeface="Cambria Math"/>
                        <a:ea typeface="Cambria Math"/>
                        <a:cs typeface="Arial" pitchFamily="34" charset="0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/>
                            <a:ea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  <a:ea typeface="Cambria Math"/>
                            <a:cs typeface="Arial" pitchFamily="34" charset="0"/>
                          </a:rPr>
                          <m:t>𝑥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  <a:ea typeface="Cambria Math"/>
                            <a:cs typeface="Arial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hu-HU" sz="2000" dirty="0">
                    <a:latin typeface="Arial" pitchFamily="34" charset="0"/>
                    <a:cs typeface="Arial" pitchFamily="34" charset="0"/>
                  </a:rPr>
                  <a:t>  függvény grafikus képének az </a:t>
                </a:r>
                <a:r>
                  <a:rPr lang="hu-HU" sz="2000" i="1" dirty="0" err="1">
                    <a:latin typeface="Arial" pitchFamily="34" charset="0"/>
                    <a:cs typeface="Arial" pitchFamily="34" charset="0"/>
                  </a:rPr>
                  <a:t>Ox</a:t>
                </a:r>
                <a:r>
                  <a:rPr lang="hu-HU" sz="2000" dirty="0">
                    <a:latin typeface="Arial" pitchFamily="34" charset="0"/>
                    <a:cs typeface="Arial" pitchFamily="34" charset="0"/>
                  </a:rPr>
                  <a:t> tengely körüli forgatásával kapunk.</a:t>
                </a:r>
              </a:p>
            </p:txBody>
          </p:sp>
        </mc:Choice>
        <mc:Fallback>
          <p:sp>
            <p:nvSpPr>
              <p:cNvPr id="13" name="Szövegdoboz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009" y="706509"/>
                <a:ext cx="6121215" cy="1095043"/>
              </a:xfrm>
              <a:prstGeom prst="rect">
                <a:avLst/>
              </a:prstGeom>
              <a:blipFill rotWithShape="1">
                <a:blip r:embed="rId9"/>
                <a:stretch>
                  <a:fillRect l="-1494" t="-3333" b="-10000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6" name="Objektum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540196"/>
              </p:ext>
            </p:extLst>
          </p:nvPr>
        </p:nvGraphicFramePr>
        <p:xfrm>
          <a:off x="2915816" y="2355726"/>
          <a:ext cx="1630891" cy="9635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20" name="Equation" r:id="rId10" imgW="838080" imgH="495000" progId="Equation.DSMT4">
                  <p:embed/>
                </p:oleObj>
              </mc:Choice>
              <mc:Fallback>
                <p:oleObj name="Equation" r:id="rId10" imgW="838080" imgH="495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915816" y="2355726"/>
                        <a:ext cx="1630891" cy="9635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ktum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1254950"/>
              </p:ext>
            </p:extLst>
          </p:nvPr>
        </p:nvGraphicFramePr>
        <p:xfrm>
          <a:off x="683569" y="3324925"/>
          <a:ext cx="2403475" cy="8310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21" name="Equation" r:id="rId12" imgW="1358640" imgH="469800" progId="Equation.DSMT4">
                  <p:embed/>
                </p:oleObj>
              </mc:Choice>
              <mc:Fallback>
                <p:oleObj name="Equation" r:id="rId12" imgW="135864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683569" y="3324925"/>
                        <a:ext cx="2403475" cy="8310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ktum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4521599"/>
              </p:ext>
            </p:extLst>
          </p:nvPr>
        </p:nvGraphicFramePr>
        <p:xfrm>
          <a:off x="4499992" y="3363838"/>
          <a:ext cx="2920108" cy="7758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22" name="Equation" r:id="rId14" imgW="1815840" imgH="482400" progId="Equation.DSMT4">
                  <p:embed/>
                </p:oleObj>
              </mc:Choice>
              <mc:Fallback>
                <p:oleObj name="Equation" r:id="rId14" imgW="181584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4499992" y="3363838"/>
                        <a:ext cx="2920108" cy="7758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églalap 1"/>
          <p:cNvSpPr/>
          <p:nvPr/>
        </p:nvSpPr>
        <p:spPr>
          <a:xfrm>
            <a:off x="3743888" y="51470"/>
            <a:ext cx="20826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1800" b="1" dirty="0">
                <a:latin typeface="Arial" pitchFamily="34" charset="0"/>
                <a:cs typeface="Arial" pitchFamily="34" charset="0"/>
              </a:rPr>
              <a:t>Térfogatszámítás</a:t>
            </a:r>
            <a:endParaRPr lang="hu-HU" sz="1800" dirty="0"/>
          </a:p>
        </p:txBody>
      </p:sp>
    </p:spTree>
    <p:extLst>
      <p:ext uri="{BB962C8B-B14F-4D97-AF65-F5344CB8AC3E}">
        <p14:creationId xmlns:p14="http://schemas.microsoft.com/office/powerpoint/2010/main" val="4132831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2" grpId="0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/>
          <p:cNvSpPr txBox="1"/>
          <p:nvPr/>
        </p:nvSpPr>
        <p:spPr>
          <a:xfrm>
            <a:off x="521022" y="339502"/>
            <a:ext cx="1129155" cy="407804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hu-HU" sz="2200" b="1" dirty="0">
                <a:latin typeface="Arial" pitchFamily="34" charset="0"/>
                <a:cs typeface="Arial" pitchFamily="34" charset="0"/>
              </a:rPr>
              <a:t>Feladat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Szövegdoboz 3"/>
              <p:cNvSpPr txBox="1"/>
              <p:nvPr/>
            </p:nvSpPr>
            <p:spPr>
              <a:xfrm>
                <a:off x="539552" y="766758"/>
                <a:ext cx="8568952" cy="1084912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 rtlCol="0">
                <a:spAutoFit/>
              </a:bodyPr>
              <a:lstStyle/>
              <a:p>
                <a:r>
                  <a:rPr lang="hu-HU" sz="2200" dirty="0">
                    <a:latin typeface="Arial" pitchFamily="34" charset="0"/>
                    <a:cs typeface="Arial" pitchFamily="34" charset="0"/>
                  </a:rPr>
                  <a:t>Határozzuk meg annak a testnek a térfogatát, amelyet az</a:t>
                </a:r>
                <a:r>
                  <a:rPr lang="en-US" sz="22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/>
                        <a:cs typeface="Arial" pitchFamily="34" charset="0"/>
                      </a:rPr>
                      <m:t>𝑓</m:t>
                    </m:r>
                    <m:r>
                      <a:rPr lang="en-US" sz="2200" i="1">
                        <a:latin typeface="Cambria Math"/>
                        <a:cs typeface="Arial" pitchFamily="34" charset="0"/>
                      </a:rPr>
                      <m:t>:</m:t>
                    </m:r>
                    <m:d>
                      <m:dPr>
                        <m:begChr m:val="["/>
                        <m:endChr m:val="]"/>
                        <m:ctrlPr>
                          <a:rPr lang="en-US" sz="2200" i="1">
                            <a:latin typeface="Cambria Math"/>
                            <a:cs typeface="Arial" pitchFamily="34" charset="0"/>
                          </a:rPr>
                        </m:ctrlPr>
                      </m:dPr>
                      <m:e>
                        <m:r>
                          <a:rPr lang="en-US" sz="2200" i="1">
                            <a:latin typeface="Cambria Math"/>
                            <a:cs typeface="Arial" pitchFamily="34" charset="0"/>
                          </a:rPr>
                          <m:t>−1,3</m:t>
                        </m:r>
                      </m:e>
                    </m:d>
                    <m:r>
                      <a:rPr lang="en-US" sz="2200" i="1">
                        <a:latin typeface="Cambria Math"/>
                        <a:ea typeface="Cambria Math"/>
                        <a:cs typeface="Arial" pitchFamily="34" charset="0"/>
                      </a:rPr>
                      <m:t>→</m:t>
                    </m:r>
                    <m:r>
                      <a:rPr lang="en-US" sz="2200" b="1" i="1">
                        <a:latin typeface="Cambria Math"/>
                        <a:ea typeface="Cambria Math"/>
                        <a:cs typeface="Arial" pitchFamily="34" charset="0"/>
                      </a:rPr>
                      <m:t>𝑹</m:t>
                    </m:r>
                    <m:r>
                      <a:rPr lang="en-US" sz="2200" i="1">
                        <a:latin typeface="Cambria Math"/>
                        <a:ea typeface="Cambria Math"/>
                        <a:cs typeface="Arial" pitchFamily="34" charset="0"/>
                      </a:rPr>
                      <m:t>,  </m:t>
                    </m:r>
                    <m:r>
                      <a:rPr lang="en-US" sz="2200" i="1">
                        <a:latin typeface="Cambria Math"/>
                        <a:ea typeface="Cambria Math"/>
                        <a:cs typeface="Arial" pitchFamily="34" charset="0"/>
                      </a:rPr>
                      <m:t>𝑓</m:t>
                    </m:r>
                    <m:d>
                      <m:dPr>
                        <m:ctrlPr>
                          <a:rPr lang="en-US" sz="2200" i="1">
                            <a:latin typeface="Cambria Math"/>
                            <a:ea typeface="Cambria Math"/>
                            <a:cs typeface="Arial" pitchFamily="34" charset="0"/>
                          </a:rPr>
                        </m:ctrlPr>
                      </m:dPr>
                      <m:e>
                        <m:r>
                          <a:rPr lang="en-US" sz="2200" i="1">
                            <a:latin typeface="Cambria Math"/>
                            <a:ea typeface="Cambria Math"/>
                            <a:cs typeface="Arial" pitchFamily="34" charset="0"/>
                          </a:rPr>
                          <m:t>𝑥</m:t>
                        </m:r>
                      </m:e>
                    </m:d>
                    <m:r>
                      <a:rPr lang="en-US" sz="2200" i="1">
                        <a:latin typeface="Cambria Math"/>
                        <a:ea typeface="Cambria Math"/>
                        <a:cs typeface="Arial" pitchFamily="34" charset="0"/>
                      </a:rPr>
                      <m:t>=</m:t>
                    </m:r>
                    <m:sSup>
                      <m:sSupPr>
                        <m:ctrlPr>
                          <a:rPr lang="en-US" sz="2200" i="1">
                            <a:latin typeface="Cambria Math"/>
                            <a:ea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en-US" sz="2200" i="1">
                            <a:latin typeface="Cambria Math"/>
                            <a:ea typeface="Cambria Math"/>
                            <a:cs typeface="Arial" pitchFamily="34" charset="0"/>
                          </a:rPr>
                          <m:t>2</m:t>
                        </m:r>
                        <m:r>
                          <a:rPr lang="en-US" sz="2200" i="1">
                            <a:latin typeface="Cambria Math"/>
                            <a:ea typeface="Cambria Math"/>
                            <a:cs typeface="Arial" pitchFamily="34" charset="0"/>
                          </a:rPr>
                          <m:t>𝑥</m:t>
                        </m:r>
                      </m:e>
                      <m:sup>
                        <m:r>
                          <a:rPr lang="en-US" sz="2200" i="1">
                            <a:latin typeface="Cambria Math"/>
                            <a:ea typeface="Cambria Math"/>
                            <a:cs typeface="Arial" pitchFamily="34" charset="0"/>
                          </a:rPr>
                          <m:t>2</m:t>
                        </m:r>
                      </m:sup>
                    </m:sSup>
                    <m:r>
                      <a:rPr lang="en-US" sz="2200" i="1">
                        <a:latin typeface="Cambria Math"/>
                        <a:ea typeface="Cambria Math"/>
                        <a:cs typeface="Arial" pitchFamily="34" charset="0"/>
                      </a:rPr>
                      <m:t>+4</m:t>
                    </m:r>
                  </m:oMath>
                </a14:m>
                <a:r>
                  <a:rPr lang="hu-HU" sz="2200" dirty="0">
                    <a:latin typeface="Arial" pitchFamily="34" charset="0"/>
                    <a:cs typeface="Arial" pitchFamily="34" charset="0"/>
                  </a:rPr>
                  <a:t>  függvény grafikus képének az </a:t>
                </a:r>
                <a:r>
                  <a:rPr lang="hu-HU" sz="2200" i="1" dirty="0" err="1">
                    <a:latin typeface="Arial" pitchFamily="34" charset="0"/>
                    <a:cs typeface="Arial" pitchFamily="34" charset="0"/>
                  </a:rPr>
                  <a:t>Ox</a:t>
                </a:r>
                <a:r>
                  <a:rPr lang="hu-HU" sz="2200" dirty="0">
                    <a:latin typeface="Arial" pitchFamily="34" charset="0"/>
                    <a:cs typeface="Arial" pitchFamily="34" charset="0"/>
                  </a:rPr>
                  <a:t> tengely körüli forgatásával nyerünk!</a:t>
                </a:r>
              </a:p>
            </p:txBody>
          </p:sp>
        </mc:Choice>
        <mc:Fallback>
          <p:sp>
            <p:nvSpPr>
              <p:cNvPr id="4" name="Szövegdoboz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766758"/>
                <a:ext cx="8568952" cy="1084912"/>
              </a:xfrm>
              <a:prstGeom prst="rect">
                <a:avLst/>
              </a:prstGeom>
              <a:blipFill rotWithShape="1">
                <a:blip r:embed="rId2"/>
                <a:stretch>
                  <a:fillRect l="-1210" t="-3933" b="-11798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zövegdoboz 5"/>
          <p:cNvSpPr txBox="1"/>
          <p:nvPr/>
        </p:nvSpPr>
        <p:spPr>
          <a:xfrm>
            <a:off x="560672" y="1906692"/>
            <a:ext cx="1321516" cy="377026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hu-HU" sz="2000" b="1" dirty="0">
                <a:latin typeface="Arial" pitchFamily="34" charset="0"/>
                <a:cs typeface="Arial" pitchFamily="34" charset="0"/>
              </a:rPr>
              <a:t>Megoldás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Szövegdoboz 1"/>
              <p:cNvSpPr txBox="1"/>
              <p:nvPr/>
            </p:nvSpPr>
            <p:spPr>
              <a:xfrm>
                <a:off x="521023" y="2211710"/>
                <a:ext cx="5882829" cy="994888"/>
              </a:xfrm>
              <a:prstGeom prst="rect">
                <a:avLst/>
              </a:prstGeom>
              <a:noFill/>
            </p:spPr>
            <p:txBody>
              <a:bodyPr wrap="none" lIns="68580" tIns="34290" rIns="68580" bIns="3429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/>
                        </a:rPr>
                        <m:t>𝑉</m:t>
                      </m:r>
                      <m:r>
                        <a:rPr lang="en-US" sz="2000" i="1">
                          <a:latin typeface="Cambria Math"/>
                        </a:rPr>
                        <m:t>=</m:t>
                      </m:r>
                      <m:r>
                        <a:rPr lang="en-US" sz="2000" i="1">
                          <a:latin typeface="Cambria Math"/>
                          <a:ea typeface="Cambria Math"/>
                        </a:rPr>
                        <m:t>𝜋</m:t>
                      </m:r>
                      <m:nary>
                        <m:naryPr>
                          <m:limLoc m:val="undOvr"/>
                          <m:ctrlPr>
                            <a:rPr lang="en-US" sz="2000" i="1">
                              <a:latin typeface="Cambria Math"/>
                              <a:ea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sz="2000" i="1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1</m:t>
                          </m:r>
                        </m:sub>
                        <m:sup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3</m:t>
                          </m:r>
                        </m:sup>
                        <m:e>
                          <m:sSup>
                            <m:sSupPr>
                              <m:ctrlPr>
                                <a:rPr lang="en-US" sz="2000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/>
                                  <a:ea typeface="Cambria Math"/>
                                </a:rPr>
                                <m:t>(2</m:t>
                              </m:r>
                              <m:sSup>
                                <m:sSupPr>
                                  <m:ctrlPr>
                                    <a:rPr lang="en-US" sz="2000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000" i="1">
                                  <a:latin typeface="Cambria Math"/>
                                  <a:ea typeface="Cambria Math"/>
                                </a:rPr>
                                <m:t>+4)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2000" i="1">
                          <a:latin typeface="Cambria Math"/>
                          <a:ea typeface="Cambria Math"/>
                        </a:rPr>
                        <m:t>𝑑𝑥</m:t>
                      </m:r>
                      <m:r>
                        <a:rPr lang="en-US" sz="2000" i="1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000" i="1">
                          <a:latin typeface="Cambria Math"/>
                          <a:ea typeface="Cambria Math"/>
                        </a:rPr>
                        <m:t>𝜋</m:t>
                      </m:r>
                      <m:nary>
                        <m:naryPr>
                          <m:limLoc m:val="undOvr"/>
                          <m:ctrlPr>
                            <a:rPr lang="en-US" sz="2000" i="1">
                              <a:latin typeface="Cambria Math"/>
                              <a:ea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sz="2000" i="1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1</m:t>
                          </m:r>
                        </m:sub>
                        <m:sup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3</m:t>
                          </m:r>
                        </m:sup>
                        <m:e>
                          <m:d>
                            <m:dPr>
                              <m:ctrlPr>
                                <a:rPr lang="en-US" sz="2000" i="1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/>
                                  <a:ea typeface="Cambria Math"/>
                                </a:rPr>
                                <m:t>4</m:t>
                              </m:r>
                              <m:sSup>
                                <m:sSupPr>
                                  <m:ctrlPr>
                                    <a:rPr lang="en-US" sz="2000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latin typeface="Cambria Math"/>
                                      <a:ea typeface="Cambria Math"/>
                                    </a:rPr>
                                    <m:t>4</m:t>
                                  </m:r>
                                </m:sup>
                              </m:sSup>
                              <m:r>
                                <a:rPr lang="en-US" sz="2000" i="1">
                                  <a:latin typeface="Cambria Math"/>
                                  <a:ea typeface="Cambria Math"/>
                                </a:rPr>
                                <m:t>+16</m:t>
                              </m:r>
                              <m:sSup>
                                <m:sSupPr>
                                  <m:ctrlPr>
                                    <a:rPr lang="en-US" sz="2000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000" i="1">
                                  <a:latin typeface="Cambria Math"/>
                                  <a:ea typeface="Cambria Math"/>
                                </a:rPr>
                                <m:t>+16</m:t>
                              </m:r>
                            </m:e>
                          </m:d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hu-HU" sz="2000" dirty="0"/>
              </a:p>
            </p:txBody>
          </p:sp>
        </mc:Choice>
        <mc:Fallback xmlns="">
          <p:sp>
            <p:nvSpPr>
              <p:cNvPr id="2" name="Szövegdoboz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023" y="2211710"/>
                <a:ext cx="5882829" cy="99488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Szövegdoboz 6"/>
              <p:cNvSpPr txBox="1"/>
              <p:nvPr/>
            </p:nvSpPr>
            <p:spPr>
              <a:xfrm>
                <a:off x="755576" y="3168537"/>
                <a:ext cx="2964658" cy="771365"/>
              </a:xfrm>
              <a:prstGeom prst="rect">
                <a:avLst/>
              </a:prstGeom>
              <a:noFill/>
            </p:spPr>
            <p:txBody>
              <a:bodyPr wrap="none" lIns="68580" tIns="34290" rIns="68580" bIns="3429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/>
                        </a:rPr>
                        <m:t>=</m:t>
                      </m:r>
                      <m:r>
                        <a:rPr lang="en-US" sz="2000" i="1">
                          <a:latin typeface="Cambria Math"/>
                          <a:ea typeface="Cambria Math"/>
                        </a:rPr>
                        <m:t>𝜋</m:t>
                      </m:r>
                      <m:d>
                        <m:dPr>
                          <m:ctrlPr>
                            <a:rPr lang="en-US" sz="2000" i="1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000" i="1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latin typeface="Cambria Math"/>
                                  <a:ea typeface="Cambria Math"/>
                                </a:rPr>
                                <m:t>4</m:t>
                              </m:r>
                              <m:sSup>
                                <m:sSupPr>
                                  <m:ctrlPr>
                                    <a:rPr lang="en-US" sz="2000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latin typeface="Cambria Math"/>
                                      <a:ea typeface="Cambria Math"/>
                                    </a:rPr>
                                    <m:t>5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2000" i="1">
                                  <a:latin typeface="Cambria Math"/>
                                  <a:ea typeface="Cambria Math"/>
                                </a:rPr>
                                <m:t>5</m:t>
                              </m:r>
                            </m:den>
                          </m:f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2000" i="1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latin typeface="Cambria Math"/>
                                  <a:ea typeface="Cambria Math"/>
                                </a:rPr>
                                <m:t>16</m:t>
                              </m:r>
                              <m:sSup>
                                <m:sSupPr>
                                  <m:ctrlPr>
                                    <a:rPr lang="en-US" sz="2000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latin typeface="Cambria Math"/>
                                      <a:ea typeface="Cambria Math"/>
                                    </a:rPr>
                                    <m:t>3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2000" i="1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den>
                          </m:f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+16</m:t>
                          </m:r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hu-HU" sz="2000" dirty="0"/>
              </a:p>
            </p:txBody>
          </p:sp>
        </mc:Choice>
        <mc:Fallback xmlns="">
          <p:sp>
            <p:nvSpPr>
              <p:cNvPr id="7" name="Szövegdoboz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3168537"/>
                <a:ext cx="2964658" cy="7713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Egyenes összekötő 8"/>
          <p:cNvCxnSpPr/>
          <p:nvPr/>
        </p:nvCxnSpPr>
        <p:spPr>
          <a:xfrm>
            <a:off x="3635896" y="3246390"/>
            <a:ext cx="0" cy="7338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zövegdoboz 11"/>
          <p:cNvSpPr txBox="1"/>
          <p:nvPr/>
        </p:nvSpPr>
        <p:spPr>
          <a:xfrm>
            <a:off x="3635896" y="3147814"/>
            <a:ext cx="297197" cy="931024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dirty="0" smtClean="0"/>
              <a:t>3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-1</a:t>
            </a:r>
            <a:endParaRPr lang="hu-H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Szövegdoboz 12"/>
              <p:cNvSpPr txBox="1"/>
              <p:nvPr/>
            </p:nvSpPr>
            <p:spPr>
              <a:xfrm>
                <a:off x="772571" y="4083918"/>
                <a:ext cx="4375493" cy="529889"/>
              </a:xfrm>
              <a:prstGeom prst="rect">
                <a:avLst/>
              </a:prstGeom>
              <a:noFill/>
            </p:spPr>
            <p:txBody>
              <a:bodyPr wrap="none" lIns="68580" tIns="34290" rIns="68580" bIns="34290" rtlCol="0">
                <a:spAutoFit/>
              </a:bodyPr>
              <a:lstStyle/>
              <a:p>
                <a:r>
                  <a:rPr lang="en-US" sz="2000" dirty="0"/>
                  <a:t>=</a:t>
                </a:r>
                <a14:m>
                  <m:oMath xmlns:m="http://schemas.openxmlformats.org/officeDocument/2006/math">
                    <m:r>
                      <a:rPr lang="en-US" sz="200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000" i="1">
                        <a:latin typeface="Cambria Math"/>
                        <a:ea typeface="Cambria Math"/>
                      </a:rPr>
                      <m:t>𝜋</m:t>
                    </m:r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i="1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972</m:t>
                            </m:r>
                          </m:num>
                          <m:den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5</m:t>
                            </m:r>
                          </m:den>
                        </m:f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+144+48−</m:t>
                        </m:r>
                        <m:d>
                          <m:dPr>
                            <m:ctrlPr>
                              <a:rPr lang="en-US" sz="2000" i="1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sz="2000" i="1">
                                    <a:latin typeface="Cambria Math"/>
                                    <a:ea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latin typeface="Cambria Math"/>
                                    <a:ea typeface="Cambria Math"/>
                                  </a:rPr>
                                  <m:t>4</m:t>
                                </m:r>
                              </m:num>
                              <m:den>
                                <m:r>
                                  <a:rPr lang="en-US" sz="2000" i="1">
                                    <a:latin typeface="Cambria Math"/>
                                    <a:ea typeface="Cambria Math"/>
                                  </a:rPr>
                                  <m:t>5</m:t>
                                </m:r>
                              </m:den>
                            </m:f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sz="2000" i="1">
                                    <a:latin typeface="Cambria Math"/>
                                    <a:ea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latin typeface="Cambria Math"/>
                                    <a:ea typeface="Cambria Math"/>
                                  </a:rPr>
                                  <m:t>16</m:t>
                                </m:r>
                              </m:num>
                              <m:den>
                                <m:r>
                                  <a:rPr lang="en-US" sz="2000" i="1">
                                    <a:latin typeface="Cambria Math"/>
                                    <a:ea typeface="Cambria Math"/>
                                  </a:rPr>
                                  <m:t>3</m:t>
                                </m:r>
                              </m:den>
                            </m:f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−16</m:t>
                            </m:r>
                          </m:e>
                        </m:d>
                      </m:e>
                    </m:d>
                  </m:oMath>
                </a14:m>
                <a:endParaRPr lang="hu-HU" sz="2000" dirty="0"/>
              </a:p>
            </p:txBody>
          </p:sp>
        </mc:Choice>
        <mc:Fallback xmlns="">
          <p:sp>
            <p:nvSpPr>
              <p:cNvPr id="13" name="Szövegdoboz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571" y="4083918"/>
                <a:ext cx="4375493" cy="529889"/>
              </a:xfrm>
              <a:prstGeom prst="rect">
                <a:avLst/>
              </a:prstGeom>
              <a:blipFill rotWithShape="1">
                <a:blip r:embed="rId5"/>
                <a:stretch>
                  <a:fillRect l="-2092" b="-8046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Szövegdoboz 13"/>
              <p:cNvSpPr txBox="1"/>
              <p:nvPr/>
            </p:nvSpPr>
            <p:spPr>
              <a:xfrm>
                <a:off x="5039680" y="4083918"/>
                <a:ext cx="2916696" cy="529889"/>
              </a:xfrm>
              <a:prstGeom prst="rect">
                <a:avLst/>
              </a:prstGeom>
              <a:noFill/>
            </p:spPr>
            <p:txBody>
              <a:bodyPr wrap="none" lIns="68580" tIns="34290" rIns="68580" bIns="34290" rtlCol="0">
                <a:spAutoFit/>
              </a:bodyPr>
              <a:lstStyle/>
              <a:p>
                <a:r>
                  <a:rPr lang="en-US" sz="2000" dirty="0"/>
                  <a:t>=</a:t>
                </a:r>
                <a14:m>
                  <m:oMath xmlns:m="http://schemas.openxmlformats.org/officeDocument/2006/math">
                    <m:r>
                      <a:rPr lang="en-US" sz="200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000" i="1">
                        <a:latin typeface="Cambria Math"/>
                        <a:ea typeface="Cambria Math"/>
                      </a:rPr>
                      <m:t>𝜋</m:t>
                    </m:r>
                    <m:d>
                      <m:dPr>
                        <m:ctrlPr>
                          <a:rPr lang="en-US" sz="2000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208+</m:t>
                        </m:r>
                        <m:f>
                          <m:fPr>
                            <m:ctrlPr>
                              <a:rPr lang="en-US" sz="2000" i="1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3008</m:t>
                            </m:r>
                          </m:num>
                          <m:den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15</m:t>
                            </m:r>
                          </m:den>
                        </m:f>
                      </m:e>
                    </m:d>
                    <m:r>
                      <a:rPr lang="en-US" sz="2000" i="1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6128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15</m:t>
                        </m:r>
                      </m:den>
                    </m:f>
                    <m:r>
                      <a:rPr lang="en-US" sz="2000" i="1">
                        <a:latin typeface="Cambria Math"/>
                        <a:ea typeface="Cambria Math"/>
                      </a:rPr>
                      <m:t>𝜋</m:t>
                    </m:r>
                  </m:oMath>
                </a14:m>
                <a:endParaRPr lang="hu-HU" sz="2000" dirty="0"/>
              </a:p>
            </p:txBody>
          </p:sp>
        </mc:Choice>
        <mc:Fallback xmlns="">
          <p:sp>
            <p:nvSpPr>
              <p:cNvPr id="14" name="Szövegdoboz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9680" y="4083918"/>
                <a:ext cx="2916696" cy="529889"/>
              </a:xfrm>
              <a:prstGeom prst="rect">
                <a:avLst/>
              </a:prstGeom>
              <a:blipFill rotWithShape="1">
                <a:blip r:embed="rId6"/>
                <a:stretch>
                  <a:fillRect l="-3138" b="-8046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églalap 14"/>
          <p:cNvSpPr/>
          <p:nvPr/>
        </p:nvSpPr>
        <p:spPr>
          <a:xfrm>
            <a:off x="3743888" y="51470"/>
            <a:ext cx="20826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1800" b="1" dirty="0">
                <a:latin typeface="Arial" pitchFamily="34" charset="0"/>
                <a:cs typeface="Arial" pitchFamily="34" charset="0"/>
              </a:rPr>
              <a:t>Térfogatszámítás</a:t>
            </a:r>
            <a:endParaRPr lang="hu-HU" sz="1800" dirty="0"/>
          </a:p>
        </p:txBody>
      </p:sp>
    </p:spTree>
    <p:extLst>
      <p:ext uri="{BB962C8B-B14F-4D97-AF65-F5344CB8AC3E}">
        <p14:creationId xmlns:p14="http://schemas.microsoft.com/office/powerpoint/2010/main" val="313737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2" grpId="0"/>
      <p:bldP spid="7" grpId="0"/>
      <p:bldP spid="12" grpId="0"/>
      <p:bldP spid="13" grpId="0"/>
      <p:bldP spid="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400" b="1" dirty="0">
                <a:latin typeface="Arial" pitchFamily="34" charset="0"/>
                <a:cs typeface="Arial" pitchFamily="34" charset="0"/>
              </a:rPr>
              <a:t>A határozott integrál alkalmazásai</a:t>
            </a:r>
            <a:endParaRPr lang="hu-HU" dirty="0"/>
          </a:p>
        </p:txBody>
      </p:sp>
      <p:sp>
        <p:nvSpPr>
          <p:cNvPr id="5" name="Szövegdoboz 4"/>
          <p:cNvSpPr txBox="1"/>
          <p:nvPr/>
        </p:nvSpPr>
        <p:spPr>
          <a:xfrm>
            <a:off x="611561" y="987574"/>
            <a:ext cx="1598836" cy="407804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hu-HU" sz="2200" b="1" dirty="0">
                <a:latin typeface="Arial" pitchFamily="34" charset="0"/>
                <a:cs typeface="Arial" pitchFamily="34" charset="0"/>
              </a:rPr>
              <a:t>Összegzés</a:t>
            </a:r>
          </a:p>
        </p:txBody>
      </p:sp>
      <p:sp>
        <p:nvSpPr>
          <p:cNvPr id="6" name="Szövegdoboz 5"/>
          <p:cNvSpPr txBox="1"/>
          <p:nvPr/>
        </p:nvSpPr>
        <p:spPr>
          <a:xfrm>
            <a:off x="755576" y="1563638"/>
            <a:ext cx="7920880" cy="74635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257175" indent="-257175">
              <a:buFont typeface="Arial" pitchFamily="34" charset="0"/>
              <a:buChar char="•"/>
            </a:pPr>
            <a:r>
              <a:rPr lang="hu-HU" sz="2200" dirty="0">
                <a:latin typeface="Arial" pitchFamily="34" charset="0"/>
                <a:cs typeface="Arial" pitchFamily="34" charset="0"/>
              </a:rPr>
              <a:t>Egy függvény grafikus képe és az</a:t>
            </a:r>
            <a:r>
              <a:rPr lang="hu-HU" sz="2200" i="1" dirty="0">
                <a:latin typeface="Arial" pitchFamily="34" charset="0"/>
                <a:cs typeface="Arial" pitchFamily="34" charset="0"/>
              </a:rPr>
              <a:t> </a:t>
            </a:r>
            <a:r>
              <a:rPr lang="hu-HU" sz="2200" i="1" dirty="0" err="1">
                <a:latin typeface="Arial" pitchFamily="34" charset="0"/>
                <a:cs typeface="Arial" pitchFamily="34" charset="0"/>
              </a:rPr>
              <a:t>Ox</a:t>
            </a:r>
            <a:r>
              <a:rPr lang="hu-HU" sz="2200" i="1" dirty="0">
                <a:latin typeface="Arial" pitchFamily="34" charset="0"/>
                <a:cs typeface="Arial" pitchFamily="34" charset="0"/>
              </a:rPr>
              <a:t> </a:t>
            </a:r>
            <a:r>
              <a:rPr lang="hu-HU" sz="2200" dirty="0">
                <a:latin typeface="Arial" pitchFamily="34" charset="0"/>
                <a:cs typeface="Arial" pitchFamily="34" charset="0"/>
              </a:rPr>
              <a:t>tengely által közrezárt síkidom területének </a:t>
            </a:r>
            <a:r>
              <a:rPr lang="hu-HU" sz="2200" dirty="0" smtClean="0">
                <a:latin typeface="Arial" pitchFamily="34" charset="0"/>
                <a:cs typeface="Arial" pitchFamily="34" charset="0"/>
              </a:rPr>
              <a:t>kiszámítása.</a:t>
            </a:r>
            <a:endParaRPr lang="hu-HU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755577" y="2427734"/>
            <a:ext cx="7776864" cy="74635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257175" indent="-257175">
              <a:buFont typeface="Arial" pitchFamily="34" charset="0"/>
              <a:buChar char="•"/>
            </a:pPr>
            <a:r>
              <a:rPr lang="hu-HU" sz="2200" dirty="0">
                <a:latin typeface="Arial" pitchFamily="34" charset="0"/>
                <a:cs typeface="Arial" pitchFamily="34" charset="0"/>
              </a:rPr>
              <a:t>Két függvény grafikus képe által közrezárt síkidom területének </a:t>
            </a:r>
            <a:r>
              <a:rPr lang="hu-HU" sz="2200" dirty="0" smtClean="0">
                <a:latin typeface="Arial" pitchFamily="34" charset="0"/>
                <a:cs typeface="Arial" pitchFamily="34" charset="0"/>
              </a:rPr>
              <a:t>kiszámítása.</a:t>
            </a:r>
            <a:endParaRPr lang="hu-HU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755577" y="3381841"/>
            <a:ext cx="7776864" cy="74635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hu-HU" sz="2200" dirty="0">
                <a:latin typeface="Arial" pitchFamily="34" charset="0"/>
                <a:cs typeface="Arial" pitchFamily="34" charset="0"/>
              </a:rPr>
              <a:t>A függvény grafikus képének az </a:t>
            </a:r>
            <a:r>
              <a:rPr lang="hu-HU" sz="2200" dirty="0" err="1">
                <a:latin typeface="Arial" pitchFamily="34" charset="0"/>
                <a:cs typeface="Arial" pitchFamily="34" charset="0"/>
              </a:rPr>
              <a:t>Ox</a:t>
            </a:r>
            <a:r>
              <a:rPr lang="hu-HU" sz="2200" dirty="0">
                <a:latin typeface="Arial" pitchFamily="34" charset="0"/>
                <a:cs typeface="Arial" pitchFamily="34" charset="0"/>
              </a:rPr>
              <a:t> tengely körüli forgatásakor kapott test térfogatának </a:t>
            </a:r>
            <a:r>
              <a:rPr lang="hu-HU" sz="2200" dirty="0" smtClean="0">
                <a:latin typeface="Arial" pitchFamily="34" charset="0"/>
                <a:cs typeface="Arial" pitchFamily="34" charset="0"/>
              </a:rPr>
              <a:t>kiszámítása.</a:t>
            </a:r>
            <a:endParaRPr lang="hu-HU" sz="2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3871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/>
          <p:cNvSpPr txBox="1"/>
          <p:nvPr/>
        </p:nvSpPr>
        <p:spPr>
          <a:xfrm>
            <a:off x="539553" y="195486"/>
            <a:ext cx="1561966" cy="377026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hu-HU" sz="2000" b="1" dirty="0">
                <a:latin typeface="Arial" pitchFamily="34" charset="0"/>
                <a:cs typeface="Arial" pitchFamily="34" charset="0"/>
              </a:rPr>
              <a:t>Házi feladat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Szövegdoboz 3"/>
              <p:cNvSpPr txBox="1"/>
              <p:nvPr/>
            </p:nvSpPr>
            <p:spPr>
              <a:xfrm>
                <a:off x="535306" y="483518"/>
                <a:ext cx="8213158" cy="2400144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 rtlCol="0">
                <a:spAutoFit/>
              </a:bodyPr>
              <a:lstStyle/>
              <a:p>
                <a:r>
                  <a:rPr lang="en-US" sz="1800" b="1" dirty="0" smtClean="0">
                    <a:latin typeface="Arial" pitchFamily="34" charset="0"/>
                    <a:cs typeface="Arial" pitchFamily="34" charset="0"/>
                  </a:rPr>
                  <a:t>1.</a:t>
                </a:r>
                <a:r>
                  <a:rPr lang="en-US" sz="18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800" dirty="0" err="1" smtClean="0">
                    <a:latin typeface="Arial" pitchFamily="34" charset="0"/>
                    <a:cs typeface="Arial" pitchFamily="34" charset="0"/>
                  </a:rPr>
                  <a:t>Sz</a:t>
                </a:r>
                <a:r>
                  <a:rPr lang="hu-HU" sz="1800" dirty="0" err="1">
                    <a:latin typeface="Arial" pitchFamily="34" charset="0"/>
                    <a:cs typeface="Arial" pitchFamily="34" charset="0"/>
                  </a:rPr>
                  <a:t>ámold</a:t>
                </a:r>
                <a:r>
                  <a:rPr lang="hu-HU" sz="1800" dirty="0">
                    <a:latin typeface="Arial" pitchFamily="34" charset="0"/>
                    <a:cs typeface="Arial" pitchFamily="34" charset="0"/>
                  </a:rPr>
                  <a:t> ki a következő függvények és az </a:t>
                </a:r>
                <a:r>
                  <a:rPr lang="hu-HU" sz="1800" i="1" dirty="0" err="1">
                    <a:latin typeface="Arial" pitchFamily="34" charset="0"/>
                    <a:cs typeface="Arial" pitchFamily="34" charset="0"/>
                  </a:rPr>
                  <a:t>Ox</a:t>
                </a:r>
                <a:r>
                  <a:rPr lang="hu-HU" sz="1800" dirty="0">
                    <a:latin typeface="Arial" pitchFamily="34" charset="0"/>
                    <a:cs typeface="Arial" pitchFamily="34" charset="0"/>
                  </a:rPr>
                  <a:t> tengely által közrezárt síkidom </a:t>
                </a:r>
                <a:r>
                  <a:rPr lang="en-US" sz="1800" dirty="0">
                    <a:latin typeface="Arial" pitchFamily="34" charset="0"/>
                    <a:cs typeface="Arial" pitchFamily="34" charset="0"/>
                  </a:rPr>
                  <a:t>t</a:t>
                </a:r>
                <a:r>
                  <a:rPr lang="hu-HU" sz="1800" dirty="0" err="1">
                    <a:latin typeface="Arial" pitchFamily="34" charset="0"/>
                    <a:cs typeface="Arial" pitchFamily="34" charset="0"/>
                  </a:rPr>
                  <a:t>erületét</a:t>
                </a:r>
                <a:r>
                  <a:rPr lang="hu-HU" sz="1800" dirty="0">
                    <a:latin typeface="Arial" pitchFamily="34" charset="0"/>
                    <a:cs typeface="Arial" pitchFamily="34" charset="0"/>
                  </a:rPr>
                  <a:t> az adott intervallumon</a:t>
                </a:r>
                <a:r>
                  <a:rPr lang="hu-HU" sz="1800" dirty="0" smtClean="0">
                    <a:latin typeface="Arial" pitchFamily="34" charset="0"/>
                    <a:cs typeface="Arial" pitchFamily="34" charset="0"/>
                  </a:rPr>
                  <a:t>!</a:t>
                </a:r>
              </a:p>
              <a:p>
                <a:r>
                  <a:rPr lang="en-US" sz="1800" b="0" dirty="0" smtClean="0">
                    <a:cs typeface="Arial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hu-HU" sz="1800" b="0" i="1" smtClean="0">
                        <a:latin typeface="Cambria Math"/>
                        <a:cs typeface="Arial" pitchFamily="34" charset="0"/>
                      </a:rPr>
                      <m:t>𝑓</m:t>
                    </m:r>
                    <m:d>
                      <m:dPr>
                        <m:ctrlPr>
                          <a:rPr lang="hu-HU" sz="1800" b="0" i="1" smtClean="0">
                            <a:latin typeface="Cambria Math"/>
                            <a:cs typeface="Arial" pitchFamily="34" charset="0"/>
                          </a:rPr>
                        </m:ctrlPr>
                      </m:dPr>
                      <m:e>
                        <m:r>
                          <a:rPr lang="hu-HU" sz="1800" b="0" i="1" smtClean="0">
                            <a:latin typeface="Cambria Math"/>
                            <a:cs typeface="Arial" pitchFamily="34" charset="0"/>
                          </a:rPr>
                          <m:t>𝑥</m:t>
                        </m:r>
                      </m:e>
                    </m:d>
                    <m:r>
                      <a:rPr lang="hu-HU" sz="1800" b="0" i="1" smtClean="0">
                        <a:latin typeface="Cambria Math"/>
                        <a:cs typeface="Arial" pitchFamily="34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hu-HU" sz="1800" b="0" i="1" smtClean="0">
                            <a:latin typeface="Cambria Math"/>
                            <a:cs typeface="Arial" pitchFamily="34" charset="0"/>
                          </a:rPr>
                        </m:ctrlPr>
                      </m:radPr>
                      <m:deg/>
                      <m:e>
                        <m:r>
                          <a:rPr lang="hu-HU" sz="1800" b="0" i="1" smtClean="0">
                            <a:latin typeface="Cambria Math"/>
                            <a:cs typeface="Arial" pitchFamily="34" charset="0"/>
                          </a:rPr>
                          <m:t>𝑥</m:t>
                        </m:r>
                      </m:e>
                    </m:rad>
                  </m:oMath>
                </a14:m>
                <a:r>
                  <a:rPr lang="hu-HU" sz="1800" dirty="0" smtClean="0">
                    <a:latin typeface="Arial" pitchFamily="34" charset="0"/>
                    <a:cs typeface="Arial" pitchFamily="34" charset="0"/>
                  </a:rPr>
                  <a:t>,  x</a:t>
                </a:r>
                <a:r>
                  <a:rPr lang="hu-HU" sz="1800" dirty="0" smtClean="0">
                    <a:latin typeface="Arial" pitchFamily="34" charset="0"/>
                    <a:cs typeface="Arial" pitchFamily="34" charset="0"/>
                    <a:sym typeface="Symbol"/>
                  </a:rPr>
                  <a:t></a:t>
                </a:r>
                <a:r>
                  <a:rPr lang="en-US" sz="1800" dirty="0" smtClean="0">
                    <a:latin typeface="Arial" pitchFamily="34" charset="0"/>
                    <a:cs typeface="Arial" pitchFamily="34" charset="0"/>
                    <a:sym typeface="Symbol"/>
                  </a:rPr>
                  <a:t>[0; 6]			b)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  <a:cs typeface="Arial" pitchFamily="34" charset="0"/>
                        <a:sym typeface="Symbol"/>
                      </a:rPr>
                      <m:t>𝑓</m:t>
                    </m:r>
                    <m:d>
                      <m:dPr>
                        <m:ctrlPr>
                          <a:rPr lang="en-US" sz="1800" b="0" i="1" smtClean="0">
                            <a:latin typeface="Cambria Math"/>
                            <a:cs typeface="Arial" pitchFamily="34" charset="0"/>
                            <a:sym typeface="Symbol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/>
                            <a:cs typeface="Arial" pitchFamily="34" charset="0"/>
                            <a:sym typeface="Symbol"/>
                          </a:rPr>
                          <m:t>𝑥</m:t>
                        </m:r>
                      </m:e>
                    </m:d>
                    <m:r>
                      <a:rPr lang="en-US" sz="1800" b="0" i="1" smtClean="0">
                        <a:latin typeface="Cambria Math"/>
                        <a:cs typeface="Arial" pitchFamily="34" charset="0"/>
                        <a:sym typeface="Symbol"/>
                      </a:rPr>
                      <m:t>=</m:t>
                    </m:r>
                    <m:sSup>
                      <m:sSupPr>
                        <m:ctrlPr>
                          <a:rPr lang="en-US" sz="1800" b="0" i="1" smtClean="0">
                            <a:latin typeface="Cambria Math"/>
                            <a:cs typeface="Arial" pitchFamily="34" charset="0"/>
                            <a:sym typeface="Symbol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/>
                            <a:cs typeface="Arial" pitchFamily="34" charset="0"/>
                            <a:sym typeface="Symbol"/>
                          </a:rPr>
                          <m:t>𝑥</m:t>
                        </m:r>
                      </m:e>
                      <m:sup>
                        <m:r>
                          <a:rPr lang="en-US" sz="1800" b="0" i="1" smtClean="0">
                            <a:latin typeface="Cambria Math"/>
                            <a:cs typeface="Arial" pitchFamily="34" charset="0"/>
                            <a:sym typeface="Symbol"/>
                          </a:rPr>
                          <m:t>2</m:t>
                        </m:r>
                      </m:sup>
                    </m:sSup>
                    <m:r>
                      <a:rPr lang="en-US" sz="1800" b="0" i="1" smtClean="0">
                        <a:latin typeface="Cambria Math"/>
                        <a:cs typeface="Arial" pitchFamily="34" charset="0"/>
                        <a:sym typeface="Symbol"/>
                      </a:rPr>
                      <m:t>+1,</m:t>
                    </m:r>
                  </m:oMath>
                </a14:m>
                <a:r>
                  <a:rPr lang="en-US" sz="1800" dirty="0" smtClean="0">
                    <a:latin typeface="Arial" pitchFamily="34" charset="0"/>
                    <a:cs typeface="Arial" pitchFamily="34" charset="0"/>
                  </a:rPr>
                  <a:t>   </a:t>
                </a:r>
                <a:r>
                  <a:rPr lang="hu-HU" sz="1800" dirty="0" smtClean="0"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hu-HU" sz="1800" dirty="0">
                    <a:latin typeface="Arial" pitchFamily="34" charset="0"/>
                    <a:cs typeface="Arial" pitchFamily="34" charset="0"/>
                    <a:sym typeface="Symbol"/>
                  </a:rPr>
                  <a:t></a:t>
                </a:r>
                <a:r>
                  <a:rPr lang="en-US" sz="1800" dirty="0" smtClean="0">
                    <a:latin typeface="Arial" pitchFamily="34" charset="0"/>
                    <a:cs typeface="Arial" pitchFamily="34" charset="0"/>
                    <a:sym typeface="Symbol"/>
                  </a:rPr>
                  <a:t>[-4; 4]</a:t>
                </a:r>
              </a:p>
              <a:p>
                <a:r>
                  <a:rPr lang="en-US" sz="1800" dirty="0" smtClean="0">
                    <a:latin typeface="Arial" pitchFamily="34" charset="0"/>
                    <a:cs typeface="Arial" pitchFamily="34" charset="0"/>
                    <a:sym typeface="Symbol"/>
                  </a:rPr>
                  <a:t>c)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/>
                        <a:cs typeface="Arial" pitchFamily="34" charset="0"/>
                        <a:sym typeface="Symbol"/>
                      </a:rPr>
                      <m:t>𝑓</m:t>
                    </m:r>
                    <m:d>
                      <m:dPr>
                        <m:ctrlPr>
                          <a:rPr lang="en-US" sz="1800" i="1">
                            <a:latin typeface="Cambria Math"/>
                            <a:cs typeface="Arial" pitchFamily="34" charset="0"/>
                            <a:sym typeface="Symbol"/>
                          </a:rPr>
                        </m:ctrlPr>
                      </m:dPr>
                      <m:e>
                        <m:r>
                          <a:rPr lang="en-US" sz="1800" i="1">
                            <a:latin typeface="Cambria Math"/>
                            <a:cs typeface="Arial" pitchFamily="34" charset="0"/>
                            <a:sym typeface="Symbol"/>
                          </a:rPr>
                          <m:t>𝑥</m:t>
                        </m:r>
                      </m:e>
                    </m:d>
                    <m:r>
                      <a:rPr lang="en-US" sz="1800" i="1">
                        <a:latin typeface="Cambria Math"/>
                        <a:cs typeface="Arial" pitchFamily="34" charset="0"/>
                        <a:sym typeface="Symbol"/>
                      </a:rPr>
                      <m:t>=</m:t>
                    </m:r>
                    <m:sSup>
                      <m:sSupPr>
                        <m:ctrlPr>
                          <a:rPr lang="en-US" sz="1800" i="1">
                            <a:latin typeface="Cambria Math"/>
                            <a:cs typeface="Arial" pitchFamily="34" charset="0"/>
                            <a:sym typeface="Symbol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/>
                            <a:cs typeface="Arial" pitchFamily="34" charset="0"/>
                            <a:sym typeface="Symbol"/>
                          </a:rPr>
                          <m:t>−</m:t>
                        </m:r>
                        <m:r>
                          <a:rPr lang="en-US" sz="1800" i="1">
                            <a:latin typeface="Cambria Math"/>
                            <a:cs typeface="Arial" pitchFamily="34" charset="0"/>
                            <a:sym typeface="Symbol"/>
                          </a:rPr>
                          <m:t>𝑥</m:t>
                        </m:r>
                      </m:e>
                      <m:sup>
                        <m:r>
                          <a:rPr lang="en-US" sz="1800" i="1">
                            <a:latin typeface="Cambria Math"/>
                            <a:cs typeface="Arial" pitchFamily="34" charset="0"/>
                            <a:sym typeface="Symbol"/>
                          </a:rPr>
                          <m:t>2</m:t>
                        </m:r>
                      </m:sup>
                    </m:sSup>
                    <m:r>
                      <a:rPr lang="en-US" sz="1800" i="1">
                        <a:latin typeface="Cambria Math"/>
                        <a:cs typeface="Arial" pitchFamily="34" charset="0"/>
                        <a:sym typeface="Symbol"/>
                      </a:rPr>
                      <m:t>+</m:t>
                    </m:r>
                    <m:r>
                      <a:rPr lang="en-US" sz="1800" b="0" i="1" smtClean="0">
                        <a:latin typeface="Cambria Math"/>
                        <a:cs typeface="Arial" pitchFamily="34" charset="0"/>
                        <a:sym typeface="Symbol"/>
                      </a:rPr>
                      <m:t>4</m:t>
                    </m:r>
                    <m:r>
                      <a:rPr lang="en-US" sz="1800" i="1">
                        <a:latin typeface="Cambria Math"/>
                        <a:cs typeface="Arial" pitchFamily="34" charset="0"/>
                        <a:sym typeface="Symbol"/>
                      </a:rPr>
                      <m:t>,</m:t>
                    </m:r>
                  </m:oMath>
                </a14:m>
                <a:r>
                  <a:rPr lang="en-US" sz="18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800" dirty="0" smtClean="0">
                    <a:latin typeface="Arial" pitchFamily="34" charset="0"/>
                    <a:cs typeface="Arial" pitchFamily="34" charset="0"/>
                  </a:rPr>
                  <a:t>  </a:t>
                </a:r>
                <a:r>
                  <a:rPr lang="hu-HU" sz="1800" dirty="0" smtClean="0"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hu-HU" sz="1800" dirty="0">
                    <a:latin typeface="Arial" pitchFamily="34" charset="0"/>
                    <a:cs typeface="Arial" pitchFamily="34" charset="0"/>
                    <a:sym typeface="Symbol"/>
                  </a:rPr>
                  <a:t></a:t>
                </a:r>
                <a:r>
                  <a:rPr lang="en-US" sz="1800" dirty="0" smtClean="0">
                    <a:latin typeface="Arial" pitchFamily="34" charset="0"/>
                    <a:cs typeface="Arial" pitchFamily="34" charset="0"/>
                    <a:sym typeface="Symbol"/>
                  </a:rPr>
                  <a:t>[-2; 3]		d)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/>
                        <a:cs typeface="Arial" pitchFamily="34" charset="0"/>
                        <a:sym typeface="Symbol"/>
                      </a:rPr>
                      <m:t>𝑓</m:t>
                    </m:r>
                    <m:d>
                      <m:dPr>
                        <m:ctrlPr>
                          <a:rPr lang="en-US" sz="1800" i="1">
                            <a:latin typeface="Cambria Math"/>
                            <a:cs typeface="Arial" pitchFamily="34" charset="0"/>
                            <a:sym typeface="Symbol"/>
                          </a:rPr>
                        </m:ctrlPr>
                      </m:dPr>
                      <m:e>
                        <m:r>
                          <a:rPr lang="en-US" sz="1800" i="1">
                            <a:latin typeface="Cambria Math"/>
                            <a:cs typeface="Arial" pitchFamily="34" charset="0"/>
                            <a:sym typeface="Symbol"/>
                          </a:rPr>
                          <m:t>𝑥</m:t>
                        </m:r>
                      </m:e>
                    </m:d>
                    <m:r>
                      <a:rPr lang="en-US" sz="1800" i="1">
                        <a:latin typeface="Cambria Math"/>
                        <a:cs typeface="Arial" pitchFamily="34" charset="0"/>
                        <a:sym typeface="Symbol"/>
                      </a:rPr>
                      <m:t>=</m:t>
                    </m:r>
                    <m:sSup>
                      <m:sSupPr>
                        <m:ctrlPr>
                          <a:rPr lang="en-US" sz="1800" i="1">
                            <a:latin typeface="Cambria Math"/>
                            <a:cs typeface="Arial" pitchFamily="34" charset="0"/>
                            <a:sym typeface="Symbol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/>
                            <a:cs typeface="Arial" pitchFamily="34" charset="0"/>
                            <a:sym typeface="Symbol"/>
                          </a:rPr>
                          <m:t>−</m:t>
                        </m:r>
                        <m:f>
                          <m:fPr>
                            <m:ctrlPr>
                              <a:rPr lang="en-US" sz="1800" b="0" i="1" smtClean="0">
                                <a:latin typeface="Cambria Math"/>
                                <a:cs typeface="Arial" pitchFamily="34" charset="0"/>
                                <a:sym typeface="Symbol"/>
                              </a:rPr>
                            </m:ctrlPr>
                          </m:fPr>
                          <m:num>
                            <m:r>
                              <a:rPr lang="en-US" sz="1800" b="0" i="1" smtClean="0">
                                <a:latin typeface="Cambria Math"/>
                                <a:cs typeface="Arial" pitchFamily="34" charset="0"/>
                                <a:sym typeface="Symbol"/>
                              </a:rPr>
                              <m:t>1</m:t>
                            </m:r>
                          </m:num>
                          <m:den>
                            <m:r>
                              <a:rPr lang="en-US" sz="1800" b="0" i="1" smtClean="0">
                                <a:latin typeface="Cambria Math"/>
                                <a:cs typeface="Arial" pitchFamily="34" charset="0"/>
                                <a:sym typeface="Symbol"/>
                              </a:rPr>
                              <m:t>2</m:t>
                            </m:r>
                          </m:den>
                        </m:f>
                        <m:r>
                          <a:rPr lang="en-US" sz="1800" i="1">
                            <a:latin typeface="Cambria Math"/>
                            <a:cs typeface="Arial" pitchFamily="34" charset="0"/>
                            <a:sym typeface="Symbol"/>
                          </a:rPr>
                          <m:t>𝑥</m:t>
                        </m:r>
                      </m:e>
                      <m:sup>
                        <m:r>
                          <a:rPr lang="en-US" sz="1800" i="1">
                            <a:latin typeface="Cambria Math"/>
                            <a:cs typeface="Arial" pitchFamily="34" charset="0"/>
                            <a:sym typeface="Symbol"/>
                          </a:rPr>
                          <m:t>2</m:t>
                        </m:r>
                      </m:sup>
                    </m:sSup>
                    <m:r>
                      <a:rPr lang="en-US" sz="1800" i="1">
                        <a:latin typeface="Cambria Math"/>
                        <a:cs typeface="Arial" pitchFamily="34" charset="0"/>
                        <a:sym typeface="Symbol"/>
                      </a:rPr>
                      <m:t>+</m:t>
                    </m:r>
                    <m:r>
                      <a:rPr lang="en-US" sz="1800" b="0" i="1" smtClean="0">
                        <a:latin typeface="Cambria Math"/>
                        <a:cs typeface="Arial" pitchFamily="34" charset="0"/>
                        <a:sym typeface="Symbol"/>
                      </a:rPr>
                      <m:t>2</m:t>
                    </m:r>
                    <m:r>
                      <a:rPr lang="en-US" sz="1800" i="1">
                        <a:latin typeface="Cambria Math"/>
                        <a:cs typeface="Arial" pitchFamily="34" charset="0"/>
                        <a:sym typeface="Symbol"/>
                      </a:rPr>
                      <m:t>,</m:t>
                    </m:r>
                  </m:oMath>
                </a14:m>
                <a:r>
                  <a:rPr lang="en-US" sz="18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800" dirty="0" smtClean="0">
                    <a:latin typeface="Arial" pitchFamily="34" charset="0"/>
                    <a:cs typeface="Arial" pitchFamily="34" charset="0"/>
                  </a:rPr>
                  <a:t>  </a:t>
                </a:r>
                <a:r>
                  <a:rPr lang="hu-HU" sz="1800" dirty="0" smtClean="0"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hu-HU" sz="1800" dirty="0">
                    <a:latin typeface="Arial" pitchFamily="34" charset="0"/>
                    <a:cs typeface="Arial" pitchFamily="34" charset="0"/>
                    <a:sym typeface="Symbol"/>
                  </a:rPr>
                  <a:t></a:t>
                </a:r>
                <a:r>
                  <a:rPr lang="en-US" sz="1800" dirty="0" smtClean="0">
                    <a:latin typeface="Arial" pitchFamily="34" charset="0"/>
                    <a:cs typeface="Arial" pitchFamily="34" charset="0"/>
                    <a:sym typeface="Symbol"/>
                  </a:rPr>
                  <a:t>[0; 3]</a:t>
                </a:r>
                <a:endParaRPr lang="en-US" sz="1800" dirty="0">
                  <a:latin typeface="Arial" pitchFamily="34" charset="0"/>
                  <a:cs typeface="Arial" pitchFamily="34" charset="0"/>
                  <a:sym typeface="Symbol"/>
                </a:endParaRPr>
              </a:p>
              <a:p>
                <a:r>
                  <a:rPr lang="en-US" sz="1800" dirty="0" smtClean="0">
                    <a:latin typeface="Arial" pitchFamily="34" charset="0"/>
                    <a:cs typeface="Arial" pitchFamily="34" charset="0"/>
                    <a:sym typeface="Symbol"/>
                  </a:rPr>
                  <a:t>e)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/>
                        <a:cs typeface="Arial" pitchFamily="34" charset="0"/>
                        <a:sym typeface="Symbol"/>
                      </a:rPr>
                      <m:t>𝑓</m:t>
                    </m:r>
                    <m:d>
                      <m:dPr>
                        <m:ctrlPr>
                          <a:rPr lang="en-US" sz="1800" i="1">
                            <a:latin typeface="Cambria Math"/>
                            <a:cs typeface="Arial" pitchFamily="34" charset="0"/>
                            <a:sym typeface="Symbol"/>
                          </a:rPr>
                        </m:ctrlPr>
                      </m:dPr>
                      <m:e>
                        <m:r>
                          <a:rPr lang="en-US" sz="1800" i="1">
                            <a:latin typeface="Cambria Math"/>
                            <a:cs typeface="Arial" pitchFamily="34" charset="0"/>
                            <a:sym typeface="Symbol"/>
                          </a:rPr>
                          <m:t>𝑥</m:t>
                        </m:r>
                      </m:e>
                    </m:d>
                    <m:r>
                      <a:rPr lang="en-US" sz="1800" i="1">
                        <a:latin typeface="Cambria Math"/>
                        <a:cs typeface="Arial" pitchFamily="34" charset="0"/>
                        <a:sym typeface="Symbol"/>
                      </a:rPr>
                      <m:t>=</m:t>
                    </m:r>
                    <m:sSup>
                      <m:sSupPr>
                        <m:ctrlPr>
                          <a:rPr lang="en-US" sz="1800" i="1">
                            <a:latin typeface="Cambria Math"/>
                            <a:cs typeface="Arial" pitchFamily="34" charset="0"/>
                            <a:sym typeface="Symbol"/>
                          </a:rPr>
                        </m:ctrlPr>
                      </m:sSupPr>
                      <m:e>
                        <m:r>
                          <a:rPr lang="en-US" sz="1800" i="1">
                            <a:latin typeface="Cambria Math"/>
                            <a:cs typeface="Arial" pitchFamily="34" charset="0"/>
                            <a:sym typeface="Symbol"/>
                          </a:rPr>
                          <m:t>𝑥</m:t>
                        </m:r>
                      </m:e>
                      <m:sup>
                        <m:r>
                          <a:rPr lang="en-US" sz="1800" i="1">
                            <a:latin typeface="Cambria Math"/>
                            <a:cs typeface="Arial" pitchFamily="34" charset="0"/>
                            <a:sym typeface="Symbol"/>
                          </a:rPr>
                          <m:t>2</m:t>
                        </m:r>
                      </m:sup>
                    </m:sSup>
                    <m:r>
                      <a:rPr lang="en-US" sz="1800" b="0" i="1" smtClean="0">
                        <a:latin typeface="Cambria Math"/>
                        <a:cs typeface="Arial" pitchFamily="34" charset="0"/>
                        <a:sym typeface="Symbol"/>
                      </a:rPr>
                      <m:t>−4</m:t>
                    </m:r>
                    <m:r>
                      <a:rPr lang="en-US" sz="1800" b="0" i="1" smtClean="0">
                        <a:latin typeface="Cambria Math"/>
                        <a:cs typeface="Arial" pitchFamily="34" charset="0"/>
                        <a:sym typeface="Symbol"/>
                      </a:rPr>
                      <m:t>𝑥</m:t>
                    </m:r>
                    <m:r>
                      <a:rPr lang="en-US" sz="1800" i="1">
                        <a:latin typeface="Cambria Math"/>
                        <a:cs typeface="Arial" pitchFamily="34" charset="0"/>
                        <a:sym typeface="Symbol"/>
                      </a:rPr>
                      <m:t>+1,</m:t>
                    </m:r>
                  </m:oMath>
                </a14:m>
                <a:r>
                  <a:rPr lang="en-US" sz="18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8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hu-HU" sz="1800" dirty="0" smtClean="0"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hu-HU" sz="1800" dirty="0">
                    <a:latin typeface="Arial" pitchFamily="34" charset="0"/>
                    <a:cs typeface="Arial" pitchFamily="34" charset="0"/>
                    <a:sym typeface="Symbol"/>
                  </a:rPr>
                  <a:t></a:t>
                </a:r>
                <a:r>
                  <a:rPr lang="en-US" sz="1800" dirty="0" smtClean="0">
                    <a:latin typeface="Arial" pitchFamily="34" charset="0"/>
                    <a:cs typeface="Arial" pitchFamily="34" charset="0"/>
                    <a:sym typeface="Symbol"/>
                  </a:rPr>
                  <a:t>[0; 3]		f)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  <a:cs typeface="Arial" pitchFamily="34" charset="0"/>
                        <a:sym typeface="Symbol"/>
                      </a:rPr>
                      <m:t>𝑓</m:t>
                    </m:r>
                    <m:d>
                      <m:dPr>
                        <m:ctrlPr>
                          <a:rPr lang="en-US" sz="1800" b="0" i="1" smtClean="0">
                            <a:latin typeface="Cambria Math"/>
                            <a:cs typeface="Arial" pitchFamily="34" charset="0"/>
                            <a:sym typeface="Symbol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/>
                            <a:cs typeface="Arial" pitchFamily="34" charset="0"/>
                            <a:sym typeface="Symbol"/>
                          </a:rPr>
                          <m:t>𝑥</m:t>
                        </m:r>
                      </m:e>
                    </m:d>
                    <m:r>
                      <a:rPr lang="en-US" sz="1800" b="0" i="1" smtClean="0">
                        <a:latin typeface="Cambria Math"/>
                        <a:cs typeface="Arial" pitchFamily="34" charset="0"/>
                        <a:sym typeface="Symbol"/>
                      </a:rPr>
                      <m:t>=5</m:t>
                    </m:r>
                    <m:r>
                      <a:rPr lang="en-US" sz="1800" b="0" i="1" smtClean="0">
                        <a:latin typeface="Cambria Math"/>
                        <a:cs typeface="Arial" pitchFamily="34" charset="0"/>
                        <a:sym typeface="Symbol"/>
                      </a:rPr>
                      <m:t>𝑠𝑖𝑛𝑥</m:t>
                    </m:r>
                  </m:oMath>
                </a14:m>
                <a:r>
                  <a:rPr lang="en-US" sz="1800" dirty="0" smtClean="0">
                    <a:latin typeface="Arial" pitchFamily="34" charset="0"/>
                    <a:cs typeface="Arial" pitchFamily="34" charset="0"/>
                    <a:sym typeface="Symbol"/>
                  </a:rPr>
                  <a:t>,  x</a:t>
                </a:r>
                <a14:m>
                  <m:oMath xmlns:m="http://schemas.openxmlformats.org/officeDocument/2006/math">
                    <m:r>
                      <a:rPr lang="en-US" sz="1800" i="1" smtClean="0">
                        <a:latin typeface="Cambria Math"/>
                        <a:ea typeface="Cambria Math"/>
                        <a:cs typeface="Arial" pitchFamily="34" charset="0"/>
                        <a:sym typeface="Symbol"/>
                      </a:rPr>
                      <m:t>∈</m:t>
                    </m:r>
                    <m:r>
                      <a:rPr lang="en-US" sz="1800" b="0" i="1" smtClean="0">
                        <a:latin typeface="Cambria Math"/>
                        <a:ea typeface="Cambria Math"/>
                        <a:cs typeface="Arial" pitchFamily="34" charset="0"/>
                        <a:sym typeface="Symbol"/>
                      </a:rPr>
                      <m:t>[0; </m:t>
                    </m:r>
                    <m:r>
                      <a:rPr lang="en-US" sz="1800" b="0" i="1" smtClean="0">
                        <a:latin typeface="Cambria Math"/>
                        <a:ea typeface="Cambria Math"/>
                        <a:cs typeface="Arial" pitchFamily="34" charset="0"/>
                        <a:sym typeface="Symbol"/>
                      </a:rPr>
                      <m:t>𝜋</m:t>
                    </m:r>
                    <m:r>
                      <a:rPr lang="en-US" sz="1800" b="0" i="1" smtClean="0">
                        <a:latin typeface="Cambria Math"/>
                        <a:ea typeface="Cambria Math"/>
                        <a:cs typeface="Arial" pitchFamily="34" charset="0"/>
                        <a:sym typeface="Symbol"/>
                      </a:rPr>
                      <m:t>]</m:t>
                    </m:r>
                  </m:oMath>
                </a14:m>
                <a:endParaRPr lang="en-US" sz="1800" dirty="0">
                  <a:latin typeface="Arial" pitchFamily="34" charset="0"/>
                  <a:cs typeface="Arial" pitchFamily="34" charset="0"/>
                  <a:sym typeface="Symbol"/>
                </a:endParaRPr>
              </a:p>
              <a:p>
                <a:r>
                  <a:rPr lang="en-US" sz="1800" dirty="0" smtClean="0">
                    <a:latin typeface="Arial" pitchFamily="34" charset="0"/>
                    <a:cs typeface="Arial" pitchFamily="34" charset="0"/>
                    <a:sym typeface="Symbol"/>
                  </a:rPr>
                  <a:t>g)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  <a:cs typeface="Arial" pitchFamily="34" charset="0"/>
                        <a:sym typeface="Symbol"/>
                      </a:rPr>
                      <m:t>𝑓</m:t>
                    </m:r>
                    <m:d>
                      <m:dPr>
                        <m:ctrlPr>
                          <a:rPr lang="en-US" sz="1800" b="0" i="1" smtClean="0">
                            <a:latin typeface="Cambria Math"/>
                            <a:cs typeface="Arial" pitchFamily="34" charset="0"/>
                            <a:sym typeface="Symbol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/>
                            <a:cs typeface="Arial" pitchFamily="34" charset="0"/>
                            <a:sym typeface="Symbol"/>
                          </a:rPr>
                          <m:t>𝑥</m:t>
                        </m:r>
                      </m:e>
                    </m:d>
                    <m:r>
                      <a:rPr lang="en-US" sz="1800" b="0" i="1" smtClean="0">
                        <a:latin typeface="Cambria Math"/>
                        <a:cs typeface="Arial" pitchFamily="34" charset="0"/>
                        <a:sym typeface="Symbol"/>
                      </a:rPr>
                      <m:t>=</m:t>
                    </m:r>
                    <m:r>
                      <a:rPr lang="en-US" sz="1800" b="0" i="1" smtClean="0">
                        <a:latin typeface="Cambria Math"/>
                        <a:cs typeface="Arial" pitchFamily="34" charset="0"/>
                        <a:sym typeface="Symbol"/>
                      </a:rPr>
                      <m:t>𝑐𝑜𝑠𝑥</m:t>
                    </m:r>
                  </m:oMath>
                </a14:m>
                <a:r>
                  <a:rPr lang="en-US" sz="1800" dirty="0" smtClean="0">
                    <a:latin typeface="Arial" pitchFamily="34" charset="0"/>
                    <a:cs typeface="Arial" pitchFamily="34" charset="0"/>
                    <a:sym typeface="Symbol"/>
                  </a:rPr>
                  <a:t>, 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  <a:cs typeface="Arial" pitchFamily="34" charset="0"/>
                        <a:sym typeface="Symbol"/>
                      </a:rPr>
                      <m:t>𝑥</m:t>
                    </m:r>
                    <m:r>
                      <a:rPr lang="en-US" sz="1800" b="0" i="1" smtClean="0">
                        <a:latin typeface="Cambria Math"/>
                        <a:ea typeface="Cambria Math"/>
                        <a:cs typeface="Arial" pitchFamily="34" charset="0"/>
                        <a:sym typeface="Symbol"/>
                      </a:rPr>
                      <m:t>∈</m:t>
                    </m:r>
                    <m:d>
                      <m:dPr>
                        <m:begChr m:val="["/>
                        <m:endChr m:val="]"/>
                        <m:ctrlPr>
                          <a:rPr lang="en-US" sz="1800" b="0" i="1" smtClean="0">
                            <a:latin typeface="Cambria Math"/>
                            <a:ea typeface="Cambria Math"/>
                            <a:cs typeface="Arial" pitchFamily="34" charset="0"/>
                            <a:sym typeface="Symbol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/>
                            <a:ea typeface="Cambria Math"/>
                            <a:cs typeface="Arial" pitchFamily="34" charset="0"/>
                            <a:sym typeface="Symbol"/>
                          </a:rPr>
                          <m:t>−</m:t>
                        </m:r>
                        <m:f>
                          <m:fPr>
                            <m:ctrlPr>
                              <a:rPr lang="en-US" sz="1800" b="0" i="1" smtClean="0">
                                <a:latin typeface="Cambria Math"/>
                                <a:ea typeface="Cambria Math"/>
                                <a:cs typeface="Arial" pitchFamily="34" charset="0"/>
                                <a:sym typeface="Symbol"/>
                              </a:rPr>
                            </m:ctrlPr>
                          </m:fPr>
                          <m:num>
                            <m:r>
                              <a:rPr lang="en-US" sz="1800" b="0" i="1" smtClean="0">
                                <a:latin typeface="Cambria Math"/>
                                <a:ea typeface="Cambria Math"/>
                                <a:cs typeface="Arial" pitchFamily="34" charset="0"/>
                                <a:sym typeface="Symbol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1800" b="0" i="1" smtClean="0">
                                <a:latin typeface="Cambria Math"/>
                                <a:ea typeface="Cambria Math"/>
                                <a:cs typeface="Arial" pitchFamily="34" charset="0"/>
                                <a:sym typeface="Symbol"/>
                              </a:rPr>
                              <m:t>2</m:t>
                            </m:r>
                          </m:den>
                        </m:f>
                        <m:r>
                          <a:rPr lang="en-US" sz="1800" b="0" i="1" smtClean="0">
                            <a:latin typeface="Cambria Math"/>
                            <a:ea typeface="Cambria Math"/>
                            <a:cs typeface="Arial" pitchFamily="34" charset="0"/>
                            <a:sym typeface="Symbol"/>
                          </a:rPr>
                          <m:t>;</m:t>
                        </m:r>
                        <m:f>
                          <m:fPr>
                            <m:ctrlPr>
                              <a:rPr lang="en-US" sz="1800" i="1">
                                <a:latin typeface="Cambria Math"/>
                                <a:ea typeface="Cambria Math"/>
                                <a:cs typeface="Arial" pitchFamily="34" charset="0"/>
                                <a:sym typeface="Symbol"/>
                              </a:rPr>
                            </m:ctrlPr>
                          </m:fPr>
                          <m:num>
                            <m:r>
                              <a:rPr lang="en-US" sz="1800" b="0" i="1" smtClean="0">
                                <a:latin typeface="Cambria Math"/>
                                <a:ea typeface="Cambria Math"/>
                                <a:cs typeface="Arial" pitchFamily="34" charset="0"/>
                                <a:sym typeface="Symbol"/>
                              </a:rPr>
                              <m:t>3</m:t>
                            </m:r>
                            <m:r>
                              <a:rPr lang="en-US" sz="1800" i="1">
                                <a:latin typeface="Cambria Math"/>
                                <a:ea typeface="Cambria Math"/>
                                <a:cs typeface="Arial" pitchFamily="34" charset="0"/>
                                <a:sym typeface="Symbol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1800" b="0" i="1" smtClean="0">
                                <a:latin typeface="Cambria Math"/>
                                <a:ea typeface="Cambria Math"/>
                                <a:cs typeface="Arial" pitchFamily="34" charset="0"/>
                                <a:sym typeface="Symbol"/>
                              </a:rPr>
                              <m:t>4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1800" dirty="0" smtClean="0">
                    <a:latin typeface="Arial" pitchFamily="34" charset="0"/>
                    <a:cs typeface="Arial" pitchFamily="34" charset="0"/>
                    <a:sym typeface="Symbol"/>
                  </a:rPr>
                  <a:t>		h)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/>
                        <a:cs typeface="Arial" pitchFamily="34" charset="0"/>
                        <a:sym typeface="Symbol"/>
                      </a:rPr>
                      <m:t>𝑓</m:t>
                    </m:r>
                    <m:d>
                      <m:dPr>
                        <m:ctrlPr>
                          <a:rPr lang="en-US" sz="1800" i="1">
                            <a:latin typeface="Cambria Math"/>
                            <a:cs typeface="Arial" pitchFamily="34" charset="0"/>
                            <a:sym typeface="Symbol"/>
                          </a:rPr>
                        </m:ctrlPr>
                      </m:dPr>
                      <m:e>
                        <m:r>
                          <a:rPr lang="en-US" sz="1800" i="1">
                            <a:latin typeface="Cambria Math"/>
                            <a:cs typeface="Arial" pitchFamily="34" charset="0"/>
                            <a:sym typeface="Symbol"/>
                          </a:rPr>
                          <m:t>𝑥</m:t>
                        </m:r>
                      </m:e>
                    </m:d>
                    <m:r>
                      <a:rPr lang="en-US" sz="1800" i="1">
                        <a:latin typeface="Cambria Math"/>
                        <a:cs typeface="Arial" pitchFamily="34" charset="0"/>
                        <a:sym typeface="Symbol"/>
                      </a:rPr>
                      <m:t>=</m:t>
                    </m:r>
                    <m:r>
                      <a:rPr lang="en-US" sz="1800" b="0" i="1" smtClean="0">
                        <a:latin typeface="Cambria Math"/>
                        <a:cs typeface="Arial" pitchFamily="34" charset="0"/>
                        <a:sym typeface="Symbol"/>
                      </a:rPr>
                      <m:t>𝑡𝑔</m:t>
                    </m:r>
                    <m:r>
                      <a:rPr lang="en-US" sz="1800" i="1">
                        <a:latin typeface="Cambria Math"/>
                        <a:cs typeface="Arial" pitchFamily="34" charset="0"/>
                        <a:sym typeface="Symbol"/>
                      </a:rPr>
                      <m:t>𝑥</m:t>
                    </m:r>
                  </m:oMath>
                </a14:m>
                <a:r>
                  <a:rPr lang="en-US" sz="1800" dirty="0">
                    <a:latin typeface="Arial" pitchFamily="34" charset="0"/>
                    <a:cs typeface="Arial" pitchFamily="34" charset="0"/>
                    <a:sym typeface="Symbol"/>
                  </a:rPr>
                  <a:t>, 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/>
                        <a:cs typeface="Arial" pitchFamily="34" charset="0"/>
                        <a:sym typeface="Symbol"/>
                      </a:rPr>
                      <m:t>𝑥</m:t>
                    </m:r>
                    <m:r>
                      <a:rPr lang="en-US" sz="1800" i="1">
                        <a:latin typeface="Cambria Math"/>
                        <a:ea typeface="Cambria Math"/>
                        <a:cs typeface="Arial" pitchFamily="34" charset="0"/>
                        <a:sym typeface="Symbol"/>
                      </a:rPr>
                      <m:t>∈</m:t>
                    </m:r>
                    <m:d>
                      <m:dPr>
                        <m:begChr m:val="["/>
                        <m:endChr m:val="]"/>
                        <m:ctrlPr>
                          <a:rPr lang="en-US" sz="1800" i="1">
                            <a:latin typeface="Cambria Math"/>
                            <a:ea typeface="Cambria Math"/>
                            <a:cs typeface="Arial" pitchFamily="34" charset="0"/>
                            <a:sym typeface="Symbol"/>
                          </a:rPr>
                        </m:ctrlPr>
                      </m:dPr>
                      <m:e>
                        <m:r>
                          <a:rPr lang="en-US" sz="1800" i="1">
                            <a:latin typeface="Cambria Math"/>
                            <a:ea typeface="Cambria Math"/>
                            <a:cs typeface="Arial" pitchFamily="34" charset="0"/>
                            <a:sym typeface="Symbol"/>
                          </a:rPr>
                          <m:t>−</m:t>
                        </m:r>
                        <m:f>
                          <m:fPr>
                            <m:ctrlPr>
                              <a:rPr lang="en-US" sz="1800" i="1">
                                <a:latin typeface="Cambria Math"/>
                                <a:ea typeface="Cambria Math"/>
                                <a:cs typeface="Arial" pitchFamily="34" charset="0"/>
                                <a:sym typeface="Symbol"/>
                              </a:rPr>
                            </m:ctrlPr>
                          </m:fPr>
                          <m:num>
                            <m:r>
                              <a:rPr lang="en-US" sz="1800" i="1">
                                <a:latin typeface="Cambria Math"/>
                                <a:ea typeface="Cambria Math"/>
                                <a:cs typeface="Arial" pitchFamily="34" charset="0"/>
                                <a:sym typeface="Symbol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1800" b="0" i="1" smtClean="0">
                                <a:latin typeface="Cambria Math"/>
                                <a:ea typeface="Cambria Math"/>
                                <a:cs typeface="Arial" pitchFamily="34" charset="0"/>
                                <a:sym typeface="Symbol"/>
                              </a:rPr>
                              <m:t>4</m:t>
                            </m:r>
                          </m:den>
                        </m:f>
                        <m:r>
                          <a:rPr lang="en-US" sz="1800" i="1">
                            <a:latin typeface="Cambria Math"/>
                            <a:ea typeface="Cambria Math"/>
                            <a:cs typeface="Arial" pitchFamily="34" charset="0"/>
                            <a:sym typeface="Symbol"/>
                          </a:rPr>
                          <m:t>;</m:t>
                        </m:r>
                        <m:f>
                          <m:fPr>
                            <m:ctrlPr>
                              <a:rPr lang="en-US" sz="1800" i="1">
                                <a:latin typeface="Cambria Math"/>
                                <a:ea typeface="Cambria Math"/>
                                <a:cs typeface="Arial" pitchFamily="34" charset="0"/>
                                <a:sym typeface="Symbol"/>
                              </a:rPr>
                            </m:ctrlPr>
                          </m:fPr>
                          <m:num>
                            <m:r>
                              <a:rPr lang="en-US" sz="1800" i="1">
                                <a:latin typeface="Cambria Math"/>
                                <a:ea typeface="Cambria Math"/>
                                <a:cs typeface="Arial" pitchFamily="34" charset="0"/>
                                <a:sym typeface="Symbol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1800" i="1">
                                <a:latin typeface="Cambria Math"/>
                                <a:ea typeface="Cambria Math"/>
                                <a:cs typeface="Arial" pitchFamily="34" charset="0"/>
                                <a:sym typeface="Symbol"/>
                              </a:rPr>
                              <m:t>4</m:t>
                            </m:r>
                          </m:den>
                        </m:f>
                      </m:e>
                    </m:d>
                  </m:oMath>
                </a14:m>
                <a:endParaRPr lang="en-US" sz="1800" dirty="0">
                  <a:latin typeface="Arial" pitchFamily="34" charset="0"/>
                  <a:cs typeface="Arial" pitchFamily="34" charset="0"/>
                  <a:sym typeface="Symbol"/>
                </a:endParaRPr>
              </a:p>
              <a:p>
                <a:r>
                  <a:rPr lang="en-US" sz="1800" dirty="0" err="1" smtClean="0">
                    <a:latin typeface="Arial" pitchFamily="34" charset="0"/>
                    <a:cs typeface="Arial" pitchFamily="34" charset="0"/>
                  </a:rPr>
                  <a:t>i</a:t>
                </a:r>
                <a:r>
                  <a:rPr lang="en-US" sz="1800" dirty="0" smtClean="0">
                    <a:latin typeface="Arial" pitchFamily="34" charset="0"/>
                    <a:cs typeface="Arial" pitchFamily="34" charset="0"/>
                  </a:rPr>
                  <a:t>)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  <a:cs typeface="Arial" pitchFamily="34" charset="0"/>
                      </a:rPr>
                      <m:t>𝑓</m:t>
                    </m:r>
                    <m:d>
                      <m:dPr>
                        <m:ctrlPr>
                          <a:rPr lang="en-US" sz="1800" b="0" i="1" smtClean="0">
                            <a:latin typeface="Cambria Math"/>
                            <a:cs typeface="Arial" pitchFamily="34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/>
                            <a:cs typeface="Arial" pitchFamily="34" charset="0"/>
                          </a:rPr>
                          <m:t>𝑥</m:t>
                        </m:r>
                      </m:e>
                    </m:d>
                    <m:r>
                      <a:rPr lang="en-US" sz="1800" b="0" i="1" smtClean="0">
                        <a:latin typeface="Cambria Math"/>
                        <a:cs typeface="Arial" pitchFamily="34" charset="0"/>
                      </a:rPr>
                      <m:t>=</m:t>
                    </m:r>
                    <m:f>
                      <m:fPr>
                        <m:ctrlPr>
                          <a:rPr lang="en-US" sz="1800" b="0" i="1" smtClean="0"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a:rPr lang="en-US" sz="1800" b="0" i="1" smtClean="0">
                            <a:latin typeface="Cambria Math"/>
                            <a:cs typeface="Arial" pitchFamily="34" charset="0"/>
                          </a:rPr>
                          <m:t>4</m:t>
                        </m:r>
                      </m:den>
                    </m:f>
                    <m:rad>
                      <m:radPr>
                        <m:degHide m:val="on"/>
                        <m:ctrlPr>
                          <a:rPr lang="en-US" sz="1800" b="0" i="1" smtClean="0">
                            <a:latin typeface="Cambria Math"/>
                            <a:cs typeface="Arial" pitchFamily="34" charset="0"/>
                          </a:rPr>
                        </m:ctrlPr>
                      </m:radPr>
                      <m:deg/>
                      <m:e>
                        <m:r>
                          <a:rPr lang="en-US" sz="1800" b="0" i="1" smtClean="0">
                            <a:latin typeface="Cambria Math"/>
                            <a:cs typeface="Arial" pitchFamily="34" charset="0"/>
                          </a:rPr>
                          <m:t>𝑥</m:t>
                        </m:r>
                        <m:r>
                          <a:rPr lang="en-US" sz="1800" b="0" i="1" smtClean="0">
                            <a:latin typeface="Cambria Math"/>
                            <a:cs typeface="Arial" pitchFamily="34" charset="0"/>
                          </a:rPr>
                          <m:t>+4</m:t>
                        </m:r>
                      </m:e>
                    </m:rad>
                  </m:oMath>
                </a14:m>
                <a:r>
                  <a:rPr lang="en-US" sz="1800" dirty="0" smtClean="0">
                    <a:latin typeface="Arial" pitchFamily="34" charset="0"/>
                    <a:cs typeface="Arial" pitchFamily="34" charset="0"/>
                  </a:rPr>
                  <a:t>,  </a:t>
                </a:r>
                <a14:m>
                  <m:oMath xmlns:m="http://schemas.openxmlformats.org/officeDocument/2006/math">
                    <m:r>
                      <a:rPr lang="en-US" sz="1800" b="0" i="1" dirty="0" smtClean="0">
                        <a:latin typeface="Cambria Math"/>
                        <a:cs typeface="Arial" pitchFamily="34" charset="0"/>
                      </a:rPr>
                      <m:t>𝑥</m:t>
                    </m:r>
                    <m:r>
                      <a:rPr lang="en-US" sz="1800" b="0" i="1" dirty="0" smtClean="0">
                        <a:latin typeface="Cambria Math"/>
                        <a:ea typeface="Cambria Math"/>
                        <a:cs typeface="Arial" pitchFamily="34" charset="0"/>
                      </a:rPr>
                      <m:t>∈[−4,  5]</m:t>
                    </m:r>
                  </m:oMath>
                </a14:m>
                <a:r>
                  <a:rPr lang="en-US" sz="1800" dirty="0" smtClean="0">
                    <a:latin typeface="Arial" pitchFamily="34" charset="0"/>
                    <a:cs typeface="Arial" pitchFamily="34" charset="0"/>
                  </a:rPr>
                  <a:t> .</a:t>
                </a:r>
                <a:endParaRPr lang="hu-HU" sz="18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" name="Szövegdoboz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306" y="483518"/>
                <a:ext cx="8213158" cy="2400144"/>
              </a:xfrm>
              <a:prstGeom prst="rect">
                <a:avLst/>
              </a:prstGeom>
              <a:blipFill rotWithShape="1">
                <a:blip r:embed="rId2"/>
                <a:stretch>
                  <a:fillRect l="-891" t="-1777" r="-668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Szövegdoboz 4"/>
              <p:cNvSpPr txBox="1"/>
              <p:nvPr/>
            </p:nvSpPr>
            <p:spPr>
              <a:xfrm>
                <a:off x="521022" y="2787774"/>
                <a:ext cx="7696787" cy="1177245"/>
              </a:xfrm>
              <a:prstGeom prst="rect">
                <a:avLst/>
              </a:prstGeom>
              <a:noFill/>
            </p:spPr>
            <p:txBody>
              <a:bodyPr wrap="none" lIns="68580" tIns="34290" rIns="68580" bIns="34290" rtlCol="0">
                <a:spAutoFit/>
              </a:bodyPr>
              <a:lstStyle/>
              <a:p>
                <a:r>
                  <a:rPr lang="hu-HU" sz="1800" b="1" dirty="0" smtClean="0">
                    <a:latin typeface="Arial" pitchFamily="34" charset="0"/>
                    <a:cs typeface="Arial" pitchFamily="34" charset="0"/>
                  </a:rPr>
                  <a:t>2. </a:t>
                </a:r>
                <a:r>
                  <a:rPr lang="hu-HU" sz="1800" dirty="0">
                    <a:latin typeface="Arial" pitchFamily="34" charset="0"/>
                    <a:cs typeface="Arial" pitchFamily="34" charset="0"/>
                  </a:rPr>
                  <a:t>Számítsd ki </a:t>
                </a:r>
                <a:r>
                  <a:rPr lang="hu-HU" sz="1800" dirty="0" smtClean="0">
                    <a:latin typeface="Arial" pitchFamily="34" charset="0"/>
                    <a:cs typeface="Arial" pitchFamily="34" charset="0"/>
                  </a:rPr>
                  <a:t>a</a:t>
                </a:r>
                <a:r>
                  <a:rPr lang="en-US" sz="1800" dirty="0" smtClean="0">
                    <a:latin typeface="Arial" pitchFamily="34" charset="0"/>
                    <a:cs typeface="Arial" pitchFamily="34" charset="0"/>
                  </a:rPr>
                  <a:t>z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  <a:cs typeface="Arial" pitchFamily="34" charset="0"/>
                      </a:rPr>
                      <m:t>𝑓</m:t>
                    </m:r>
                    <m:r>
                      <a:rPr lang="en-US" sz="1800" b="0" i="1" smtClean="0">
                        <a:latin typeface="Cambria Math"/>
                        <a:cs typeface="Arial" pitchFamily="34" charset="0"/>
                      </a:rPr>
                      <m:t>, </m:t>
                    </m:r>
                    <m:r>
                      <a:rPr lang="en-US" sz="1800" b="0" i="1" smtClean="0">
                        <a:latin typeface="Cambria Math"/>
                        <a:cs typeface="Arial" pitchFamily="34" charset="0"/>
                      </a:rPr>
                      <m:t>𝑔</m:t>
                    </m:r>
                    <m:r>
                      <a:rPr lang="en-US" sz="1800" b="0" i="1" smtClean="0">
                        <a:latin typeface="Cambria Math"/>
                        <a:cs typeface="Arial" pitchFamily="34" charset="0"/>
                      </a:rPr>
                      <m:t>:</m:t>
                    </m:r>
                    <m:r>
                      <a:rPr lang="en-US" sz="1800" b="1" i="1" smtClean="0">
                        <a:latin typeface="Cambria Math"/>
                        <a:cs typeface="Arial" pitchFamily="34" charset="0"/>
                      </a:rPr>
                      <m:t>𝑹</m:t>
                    </m:r>
                    <m:r>
                      <a:rPr lang="en-US" sz="1800" b="0" i="1" smtClean="0">
                        <a:latin typeface="Cambria Math"/>
                        <a:ea typeface="Cambria Math"/>
                        <a:cs typeface="Arial" pitchFamily="34" charset="0"/>
                      </a:rPr>
                      <m:t>→</m:t>
                    </m:r>
                    <m:r>
                      <a:rPr lang="en-US" sz="1800" b="1" i="1" smtClean="0">
                        <a:latin typeface="Cambria Math"/>
                        <a:ea typeface="Cambria Math"/>
                        <a:cs typeface="Arial" pitchFamily="34" charset="0"/>
                      </a:rPr>
                      <m:t>𝑹</m:t>
                    </m:r>
                    <m:r>
                      <a:rPr lang="en-US" sz="1800" b="0" i="1" smtClean="0">
                        <a:latin typeface="Cambria Math"/>
                        <a:ea typeface="Cambria Math"/>
                        <a:cs typeface="Arial" pitchFamily="34" charset="0"/>
                      </a:rPr>
                      <m:t> </m:t>
                    </m:r>
                  </m:oMath>
                </a14:m>
                <a:r>
                  <a:rPr lang="hu-HU" sz="18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hu-HU" sz="1800" dirty="0">
                    <a:latin typeface="Arial" pitchFamily="34" charset="0"/>
                    <a:cs typeface="Arial" pitchFamily="34" charset="0"/>
                  </a:rPr>
                  <a:t>függvények által közrezárt terület nagyságát!</a:t>
                </a:r>
              </a:p>
              <a:p>
                <a:pPr marL="342900" indent="-342900">
                  <a:buAutoNum type="alphaLcParenR"/>
                </a:pPr>
                <a:r>
                  <a:rPr lang="hu-HU" sz="1800" i="1" dirty="0">
                    <a:latin typeface="Arial" pitchFamily="34" charset="0"/>
                    <a:cs typeface="Arial" pitchFamily="34" charset="0"/>
                  </a:rPr>
                  <a:t>f</a:t>
                </a:r>
                <a:r>
                  <a:rPr lang="hu-HU" sz="1800" dirty="0">
                    <a:latin typeface="Arial" pitchFamily="34" charset="0"/>
                    <a:cs typeface="Arial" pitchFamily="34" charset="0"/>
                  </a:rPr>
                  <a:t>(x) =  x</a:t>
                </a:r>
                <a:r>
                  <a:rPr lang="hu-HU" sz="1800" baseline="30000" dirty="0">
                    <a:latin typeface="Arial" pitchFamily="34" charset="0"/>
                    <a:cs typeface="Arial" pitchFamily="34" charset="0"/>
                  </a:rPr>
                  <a:t>2</a:t>
                </a:r>
                <a:r>
                  <a:rPr lang="en-US" sz="1800" dirty="0">
                    <a:latin typeface="Arial" pitchFamily="34" charset="0"/>
                    <a:cs typeface="Arial" pitchFamily="34" charset="0"/>
                  </a:rPr>
                  <a:t>,  </a:t>
                </a:r>
                <a:r>
                  <a:rPr lang="hu-HU" sz="1800" i="1" dirty="0">
                    <a:latin typeface="Arial" pitchFamily="34" charset="0"/>
                    <a:cs typeface="Arial" pitchFamily="34" charset="0"/>
                  </a:rPr>
                  <a:t>g</a:t>
                </a:r>
                <a:r>
                  <a:rPr lang="hu-HU" sz="1800" dirty="0">
                    <a:latin typeface="Arial" pitchFamily="34" charset="0"/>
                    <a:cs typeface="Arial" pitchFamily="34" charset="0"/>
                  </a:rPr>
                  <a:t>(x) = </a:t>
                </a:r>
                <a:r>
                  <a:rPr lang="hu-HU" sz="1800" dirty="0" err="1"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hu-HU" sz="1800" dirty="0">
                    <a:latin typeface="Arial" pitchFamily="34" charset="0"/>
                    <a:cs typeface="Arial" pitchFamily="34" charset="0"/>
                  </a:rPr>
                  <a:t> + 6</a:t>
                </a:r>
                <a:r>
                  <a:rPr lang="en-US" sz="1800" dirty="0">
                    <a:latin typeface="Arial" pitchFamily="34" charset="0"/>
                    <a:cs typeface="Arial" pitchFamily="34" charset="0"/>
                  </a:rPr>
                  <a:t>		</a:t>
                </a:r>
                <a:r>
                  <a:rPr lang="en-US" sz="1800" dirty="0" smtClean="0">
                    <a:latin typeface="Arial" pitchFamily="34" charset="0"/>
                    <a:cs typeface="Arial" pitchFamily="34" charset="0"/>
                  </a:rPr>
                  <a:t>	</a:t>
                </a:r>
                <a:r>
                  <a:rPr lang="hu-HU" sz="1800" dirty="0" smtClean="0">
                    <a:latin typeface="Arial" pitchFamily="34" charset="0"/>
                    <a:cs typeface="Arial" pitchFamily="34" charset="0"/>
                  </a:rPr>
                  <a:t>b</a:t>
                </a:r>
                <a:r>
                  <a:rPr lang="hu-HU" sz="1800" dirty="0">
                    <a:latin typeface="Arial" pitchFamily="34" charset="0"/>
                    <a:cs typeface="Arial" pitchFamily="34" charset="0"/>
                  </a:rPr>
                  <a:t>) </a:t>
                </a:r>
                <a:r>
                  <a:rPr lang="hu-HU" sz="1800" i="1" dirty="0">
                    <a:latin typeface="Arial" pitchFamily="34" charset="0"/>
                    <a:cs typeface="Arial" pitchFamily="34" charset="0"/>
                  </a:rPr>
                  <a:t>f</a:t>
                </a:r>
                <a:r>
                  <a:rPr lang="hu-HU" sz="1800" dirty="0">
                    <a:latin typeface="Arial" pitchFamily="34" charset="0"/>
                    <a:cs typeface="Arial" pitchFamily="34" charset="0"/>
                  </a:rPr>
                  <a:t>(x) =  4x – x</a:t>
                </a:r>
                <a:r>
                  <a:rPr lang="hu-HU" sz="1800" baseline="30000" dirty="0">
                    <a:latin typeface="Arial" pitchFamily="34" charset="0"/>
                    <a:cs typeface="Arial" pitchFamily="34" charset="0"/>
                  </a:rPr>
                  <a:t>2</a:t>
                </a:r>
                <a:r>
                  <a:rPr lang="hu-HU" sz="1800" dirty="0">
                    <a:latin typeface="Arial" pitchFamily="34" charset="0"/>
                    <a:cs typeface="Arial" pitchFamily="34" charset="0"/>
                  </a:rPr>
                  <a:t> </a:t>
                </a:r>
                <a:r>
                  <a:rPr lang="en-US" sz="1800" dirty="0">
                    <a:latin typeface="Arial" pitchFamily="34" charset="0"/>
                    <a:cs typeface="Arial" pitchFamily="34" charset="0"/>
                  </a:rPr>
                  <a:t>,</a:t>
                </a:r>
                <a:r>
                  <a:rPr lang="hu-HU" sz="1800" dirty="0">
                    <a:latin typeface="Arial" pitchFamily="34" charset="0"/>
                    <a:cs typeface="Arial" pitchFamily="34" charset="0"/>
                  </a:rPr>
                  <a:t>  </a:t>
                </a:r>
                <a:r>
                  <a:rPr lang="hu-HU" sz="1800" i="1" dirty="0">
                    <a:latin typeface="Arial" pitchFamily="34" charset="0"/>
                    <a:cs typeface="Arial" pitchFamily="34" charset="0"/>
                  </a:rPr>
                  <a:t>g</a:t>
                </a:r>
                <a:r>
                  <a:rPr lang="hu-HU" sz="1800" dirty="0">
                    <a:latin typeface="Arial" pitchFamily="34" charset="0"/>
                    <a:cs typeface="Arial" pitchFamily="34" charset="0"/>
                  </a:rPr>
                  <a:t>(x) = </a:t>
                </a:r>
                <a:r>
                  <a:rPr lang="hu-HU" sz="1800" dirty="0" err="1">
                    <a:latin typeface="Arial" pitchFamily="34" charset="0"/>
                    <a:cs typeface="Arial" pitchFamily="34" charset="0"/>
                  </a:rPr>
                  <a:t>x</a:t>
                </a:r>
                <a:endParaRPr lang="en-US" sz="1800" dirty="0">
                  <a:latin typeface="Arial" pitchFamily="34" charset="0"/>
                  <a:cs typeface="Arial" pitchFamily="34" charset="0"/>
                </a:endParaRPr>
              </a:p>
              <a:p>
                <a:r>
                  <a:rPr lang="hu-HU" sz="1800" dirty="0">
                    <a:latin typeface="Arial" pitchFamily="34" charset="0"/>
                    <a:cs typeface="Arial" pitchFamily="34" charset="0"/>
                  </a:rPr>
                  <a:t>c) </a:t>
                </a:r>
                <a:r>
                  <a:rPr lang="hu-HU" sz="1800" i="1" dirty="0">
                    <a:latin typeface="Arial" pitchFamily="34" charset="0"/>
                    <a:cs typeface="Arial" pitchFamily="34" charset="0"/>
                  </a:rPr>
                  <a:t>f</a:t>
                </a:r>
                <a:r>
                  <a:rPr lang="hu-HU" sz="1800" dirty="0">
                    <a:latin typeface="Arial" pitchFamily="34" charset="0"/>
                    <a:cs typeface="Arial" pitchFamily="34" charset="0"/>
                  </a:rPr>
                  <a:t>(x) =  x</a:t>
                </a:r>
                <a:r>
                  <a:rPr lang="hu-HU" sz="1800" baseline="30000" dirty="0">
                    <a:latin typeface="Arial" pitchFamily="34" charset="0"/>
                    <a:cs typeface="Arial" pitchFamily="34" charset="0"/>
                  </a:rPr>
                  <a:t>3</a:t>
                </a:r>
                <a:r>
                  <a:rPr lang="hu-HU" sz="1800" dirty="0">
                    <a:latin typeface="Arial" pitchFamily="34" charset="0"/>
                    <a:cs typeface="Arial" pitchFamily="34" charset="0"/>
                  </a:rPr>
                  <a:t> – 6x</a:t>
                </a:r>
                <a:r>
                  <a:rPr lang="hu-HU" sz="1800" baseline="30000" dirty="0">
                    <a:latin typeface="Arial" pitchFamily="34" charset="0"/>
                    <a:cs typeface="Arial" pitchFamily="34" charset="0"/>
                  </a:rPr>
                  <a:t>2</a:t>
                </a:r>
                <a:r>
                  <a:rPr lang="hu-HU" sz="1800" dirty="0">
                    <a:latin typeface="Arial" pitchFamily="34" charset="0"/>
                    <a:cs typeface="Arial" pitchFamily="34" charset="0"/>
                  </a:rPr>
                  <a:t> + 9x</a:t>
                </a:r>
                <a:r>
                  <a:rPr lang="en-US" sz="1800" dirty="0">
                    <a:latin typeface="Arial" pitchFamily="34" charset="0"/>
                    <a:cs typeface="Arial" pitchFamily="34" charset="0"/>
                  </a:rPr>
                  <a:t>,</a:t>
                </a:r>
                <a:r>
                  <a:rPr lang="hu-HU" sz="18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hu-HU" sz="1800" i="1" dirty="0">
                    <a:latin typeface="Arial" pitchFamily="34" charset="0"/>
                    <a:cs typeface="Arial" pitchFamily="34" charset="0"/>
                  </a:rPr>
                  <a:t>g</a:t>
                </a:r>
                <a:r>
                  <a:rPr lang="hu-HU" sz="1800" dirty="0">
                    <a:latin typeface="Arial" pitchFamily="34" charset="0"/>
                    <a:cs typeface="Arial" pitchFamily="34" charset="0"/>
                  </a:rPr>
                  <a:t>(x) = 3x – x</a:t>
                </a:r>
                <a:r>
                  <a:rPr lang="hu-HU" sz="1800" baseline="30000" dirty="0">
                    <a:latin typeface="Arial" pitchFamily="34" charset="0"/>
                    <a:cs typeface="Arial" pitchFamily="34" charset="0"/>
                  </a:rPr>
                  <a:t>2</a:t>
                </a:r>
                <a:endParaRPr lang="hu-HU" sz="1800" dirty="0">
                  <a:latin typeface="Arial" pitchFamily="34" charset="0"/>
                  <a:cs typeface="Arial" pitchFamily="34" charset="0"/>
                </a:endParaRPr>
              </a:p>
              <a:p>
                <a:endParaRPr lang="hu-HU" sz="18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5" name="Szövegdoboz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022" y="2787774"/>
                <a:ext cx="7696787" cy="1177245"/>
              </a:xfrm>
              <a:prstGeom prst="rect">
                <a:avLst/>
              </a:prstGeom>
              <a:blipFill rotWithShape="1">
                <a:blip r:embed="rId3"/>
                <a:stretch>
                  <a:fillRect l="-950" t="-3627" r="-1029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églalap 6"/>
          <p:cNvSpPr/>
          <p:nvPr/>
        </p:nvSpPr>
        <p:spPr>
          <a:xfrm>
            <a:off x="3041100" y="51470"/>
            <a:ext cx="38950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1800" b="1" dirty="0">
                <a:solidFill>
                  <a:srgbClr val="1F2123"/>
                </a:solidFill>
                <a:latin typeface="Arial" pitchFamily="34" charset="0"/>
                <a:cs typeface="Arial" pitchFamily="34" charset="0"/>
              </a:rPr>
              <a:t>A határozott integrál alkalmazásai</a:t>
            </a:r>
            <a:endParaRPr lang="hu-HU" sz="1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Szövegdoboz 10"/>
              <p:cNvSpPr txBox="1"/>
              <p:nvPr/>
            </p:nvSpPr>
            <p:spPr>
              <a:xfrm>
                <a:off x="539552" y="3651870"/>
                <a:ext cx="8064896" cy="1411284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 rtlCol="0">
                <a:spAutoFit/>
              </a:bodyPr>
              <a:lstStyle/>
              <a:p>
                <a:r>
                  <a:rPr lang="hu-HU" sz="1800" b="1" dirty="0" smtClean="0">
                    <a:latin typeface="Arial" pitchFamily="34" charset="0"/>
                    <a:cs typeface="Arial" pitchFamily="34" charset="0"/>
                  </a:rPr>
                  <a:t>3.</a:t>
                </a:r>
                <a:r>
                  <a:rPr lang="hu-HU" sz="1800" dirty="0">
                    <a:latin typeface="Arial" pitchFamily="34" charset="0"/>
                    <a:cs typeface="Arial" pitchFamily="34" charset="0"/>
                  </a:rPr>
                  <a:t> Számítsd ki azoknak a forgástesteknek a térfogatát, amelyeket az alábbi függvények grafikonjainak az </a:t>
                </a:r>
                <a:r>
                  <a:rPr lang="hu-HU" sz="1800" i="1" dirty="0" err="1">
                    <a:latin typeface="Arial" pitchFamily="34" charset="0"/>
                    <a:cs typeface="Arial" pitchFamily="34" charset="0"/>
                  </a:rPr>
                  <a:t>Ox</a:t>
                </a:r>
                <a:r>
                  <a:rPr lang="hu-HU" sz="1800" dirty="0">
                    <a:latin typeface="Arial" pitchFamily="34" charset="0"/>
                    <a:cs typeface="Arial" pitchFamily="34" charset="0"/>
                  </a:rPr>
                  <a:t> tengely körüli forgatásával </a:t>
                </a:r>
                <a:r>
                  <a:rPr lang="hu-HU" sz="1800" dirty="0" smtClean="0">
                    <a:latin typeface="Arial" pitchFamily="34" charset="0"/>
                    <a:cs typeface="Arial" pitchFamily="34" charset="0"/>
                  </a:rPr>
                  <a:t>kapunk</a:t>
                </a:r>
                <a:r>
                  <a:rPr lang="hu-HU" sz="1800" dirty="0">
                    <a:latin typeface="Arial" pitchFamily="34" charset="0"/>
                    <a:cs typeface="Arial" pitchFamily="34" charset="0"/>
                  </a:rPr>
                  <a:t>!</a:t>
                </a:r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r>
                  <a:rPr lang="en-US" sz="1800" b="0" dirty="0" smtClean="0">
                    <a:cs typeface="Arial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  <a:cs typeface="Arial" pitchFamily="34" charset="0"/>
                      </a:rPr>
                      <m:t>𝑓</m:t>
                    </m:r>
                    <m:r>
                      <a:rPr lang="en-US" sz="1800" b="0" i="1" smtClean="0">
                        <a:latin typeface="Cambria Math"/>
                        <a:cs typeface="Arial" pitchFamily="34" charset="0"/>
                      </a:rPr>
                      <m:t>:</m:t>
                    </m:r>
                    <m:d>
                      <m:dPr>
                        <m:begChr m:val="["/>
                        <m:endChr m:val="]"/>
                        <m:ctrlPr>
                          <a:rPr lang="en-US" sz="1800" b="0" i="1" smtClean="0">
                            <a:latin typeface="Cambria Math"/>
                            <a:cs typeface="Arial" pitchFamily="34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/>
                            <a:cs typeface="Arial" pitchFamily="34" charset="0"/>
                          </a:rPr>
                          <m:t>0, 5 </m:t>
                        </m:r>
                      </m:e>
                    </m:d>
                    <m:r>
                      <a:rPr lang="en-US" sz="1800" b="0" i="1" smtClean="0">
                        <a:latin typeface="Cambria Math"/>
                        <a:ea typeface="Cambria Math"/>
                        <a:cs typeface="Arial" pitchFamily="34" charset="0"/>
                      </a:rPr>
                      <m:t>→</m:t>
                    </m:r>
                    <m:r>
                      <a:rPr lang="en-US" sz="1800" b="1" i="1" smtClean="0">
                        <a:latin typeface="Cambria Math"/>
                        <a:ea typeface="Cambria Math"/>
                        <a:cs typeface="Arial" pitchFamily="34" charset="0"/>
                      </a:rPr>
                      <m:t>𝑹</m:t>
                    </m:r>
                    <m:r>
                      <a:rPr lang="en-US" sz="1800" b="0" i="1" smtClean="0">
                        <a:latin typeface="Cambria Math"/>
                        <a:ea typeface="Cambria Math"/>
                        <a:cs typeface="Arial" pitchFamily="34" charset="0"/>
                      </a:rPr>
                      <m:t>, </m:t>
                    </m:r>
                    <m:r>
                      <a:rPr lang="en-US" sz="1800" b="0" i="1" smtClean="0">
                        <a:latin typeface="Cambria Math"/>
                        <a:ea typeface="Cambria Math"/>
                        <a:cs typeface="Arial" pitchFamily="34" charset="0"/>
                      </a:rPr>
                      <m:t>𝑓</m:t>
                    </m:r>
                    <m:d>
                      <m:dPr>
                        <m:ctrlPr>
                          <a:rPr lang="en-US" sz="1800" b="0" i="1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𝑥</m:t>
                        </m:r>
                      </m:e>
                    </m:d>
                    <m:r>
                      <a:rPr lang="en-US" sz="1800" b="0" i="1" smtClean="0">
                        <a:latin typeface="Cambria Math"/>
                        <a:ea typeface="Cambria Math"/>
                        <a:cs typeface="Arial" pitchFamily="34" charset="0"/>
                      </a:rPr>
                      <m:t>=2</m:t>
                    </m:r>
                    <m:rad>
                      <m:radPr>
                        <m:degHide m:val="on"/>
                        <m:ctrlPr>
                          <a:rPr lang="en-US" sz="1800" b="0" i="1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</m:ctrlPr>
                      </m:radPr>
                      <m:deg/>
                      <m:e>
                        <m:r>
                          <a:rPr lang="en-US" sz="1800" b="0" i="1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𝑥</m:t>
                        </m:r>
                      </m:e>
                    </m:rad>
                  </m:oMath>
                </a14:m>
                <a:r>
                  <a:rPr lang="en-US" sz="1800" dirty="0" smtClean="0">
                    <a:latin typeface="Arial" pitchFamily="34" charset="0"/>
                    <a:cs typeface="Arial" pitchFamily="34" charset="0"/>
                  </a:rPr>
                  <a:t>			b)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/>
                        <a:cs typeface="Arial" pitchFamily="34" charset="0"/>
                      </a:rPr>
                      <m:t>𝑓</m:t>
                    </m:r>
                    <m:r>
                      <a:rPr lang="en-US" sz="1800" i="1">
                        <a:latin typeface="Cambria Math"/>
                        <a:cs typeface="Arial" pitchFamily="34" charset="0"/>
                      </a:rPr>
                      <m:t>:</m:t>
                    </m:r>
                    <m:d>
                      <m:dPr>
                        <m:begChr m:val="["/>
                        <m:endChr m:val="]"/>
                        <m:ctrlPr>
                          <a:rPr lang="en-US" sz="1800" i="1">
                            <a:latin typeface="Cambria Math"/>
                            <a:cs typeface="Arial" pitchFamily="34" charset="0"/>
                          </a:rPr>
                        </m:ctrlPr>
                      </m:dPr>
                      <m:e>
                        <m:r>
                          <a:rPr lang="en-US" sz="1800" i="1">
                            <a:latin typeface="Cambria Math"/>
                            <a:cs typeface="Arial" pitchFamily="34" charset="0"/>
                          </a:rPr>
                          <m:t>0, </m:t>
                        </m:r>
                        <m:r>
                          <a:rPr lang="en-US" sz="1800" b="0" i="1" smtClean="0">
                            <a:latin typeface="Cambria Math"/>
                            <a:cs typeface="Arial" pitchFamily="34" charset="0"/>
                          </a:rPr>
                          <m:t>3</m:t>
                        </m:r>
                        <m:r>
                          <a:rPr lang="en-US" sz="1800" i="1">
                            <a:latin typeface="Cambria Math"/>
                            <a:cs typeface="Arial" pitchFamily="34" charset="0"/>
                          </a:rPr>
                          <m:t> </m:t>
                        </m:r>
                      </m:e>
                    </m:d>
                    <m:r>
                      <a:rPr lang="en-US" sz="1800" i="1">
                        <a:latin typeface="Cambria Math"/>
                        <a:ea typeface="Cambria Math"/>
                        <a:cs typeface="Arial" pitchFamily="34" charset="0"/>
                      </a:rPr>
                      <m:t>→</m:t>
                    </m:r>
                    <m:r>
                      <a:rPr lang="en-US" sz="1800" b="1" i="1">
                        <a:latin typeface="Cambria Math"/>
                        <a:ea typeface="Cambria Math"/>
                        <a:cs typeface="Arial" pitchFamily="34" charset="0"/>
                      </a:rPr>
                      <m:t>𝑹</m:t>
                    </m:r>
                    <m:r>
                      <a:rPr lang="en-US" sz="1800" i="1">
                        <a:latin typeface="Cambria Math"/>
                        <a:ea typeface="Cambria Math"/>
                        <a:cs typeface="Arial" pitchFamily="34" charset="0"/>
                      </a:rPr>
                      <m:t>, </m:t>
                    </m:r>
                    <m:r>
                      <a:rPr lang="en-US" sz="1800" i="1">
                        <a:latin typeface="Cambria Math"/>
                        <a:ea typeface="Cambria Math"/>
                        <a:cs typeface="Arial" pitchFamily="34" charset="0"/>
                      </a:rPr>
                      <m:t>𝑓</m:t>
                    </m:r>
                    <m:d>
                      <m:dPr>
                        <m:ctrlPr>
                          <a:rPr lang="en-US" sz="1800" i="1">
                            <a:latin typeface="Cambria Math"/>
                            <a:ea typeface="Cambria Math"/>
                            <a:cs typeface="Arial" pitchFamily="34" charset="0"/>
                          </a:rPr>
                        </m:ctrlPr>
                      </m:dPr>
                      <m:e>
                        <m:r>
                          <a:rPr lang="en-US" sz="1800" i="1">
                            <a:latin typeface="Cambria Math"/>
                            <a:ea typeface="Cambria Math"/>
                            <a:cs typeface="Arial" pitchFamily="34" charset="0"/>
                          </a:rPr>
                          <m:t>𝑥</m:t>
                        </m:r>
                      </m:e>
                    </m:d>
                    <m:r>
                      <a:rPr lang="en-US" sz="1800" i="1">
                        <a:latin typeface="Cambria Math"/>
                        <a:ea typeface="Cambria Math"/>
                        <a:cs typeface="Arial" pitchFamily="34" charset="0"/>
                      </a:rPr>
                      <m:t>=</m:t>
                    </m:r>
                    <m:f>
                      <m:fPr>
                        <m:ctrlPr>
                          <a:rPr lang="en-US" sz="1800" i="1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800" i="1" smtClean="0"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</m:ctrlPr>
                          </m:sSupPr>
                          <m:e>
                            <m:r>
                              <a:rPr lang="en-US" sz="1800" b="0" i="1" smtClean="0"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1800" b="0" i="1" smtClean="0"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1800" b="0" i="1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1800" dirty="0" smtClean="0">
                  <a:latin typeface="Arial" pitchFamily="34" charset="0"/>
                  <a:cs typeface="Arial" pitchFamily="34" charset="0"/>
                </a:endParaRPr>
              </a:p>
              <a:p>
                <a:r>
                  <a:rPr lang="en-US" sz="1800" dirty="0" smtClean="0">
                    <a:latin typeface="Arial" pitchFamily="34" charset="0"/>
                    <a:cs typeface="Arial" pitchFamily="34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  <a:cs typeface="Arial" pitchFamily="34" charset="0"/>
                      </a:rPr>
                      <m:t>𝑓</m:t>
                    </m:r>
                    <m:r>
                      <a:rPr lang="en-US" sz="1800" b="0" i="1" smtClean="0">
                        <a:latin typeface="Cambria Math"/>
                        <a:cs typeface="Arial" pitchFamily="34" charset="0"/>
                      </a:rPr>
                      <m:t>:[−5, 5]</m:t>
                    </m:r>
                  </m:oMath>
                </a14:m>
                <a:r>
                  <a:rPr lang="en-US" sz="1800" dirty="0">
                    <a:ea typeface="Cambria Math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/>
                        <a:ea typeface="Cambria Math"/>
                        <a:cs typeface="Arial" pitchFamily="34" charset="0"/>
                      </a:rPr>
                      <m:t>→</m:t>
                    </m:r>
                    <m:r>
                      <a:rPr lang="en-US" sz="1800" b="1" i="1">
                        <a:latin typeface="Cambria Math"/>
                        <a:ea typeface="Cambria Math"/>
                        <a:cs typeface="Arial" pitchFamily="34" charset="0"/>
                      </a:rPr>
                      <m:t>𝑹</m:t>
                    </m:r>
                    <m:r>
                      <a:rPr lang="en-US" sz="1800" i="1">
                        <a:latin typeface="Cambria Math"/>
                        <a:ea typeface="Cambria Math"/>
                        <a:cs typeface="Arial" pitchFamily="34" charset="0"/>
                      </a:rPr>
                      <m:t>, </m:t>
                    </m:r>
                    <m:r>
                      <a:rPr lang="en-US" sz="1800" i="1">
                        <a:latin typeface="Cambria Math"/>
                        <a:ea typeface="Cambria Math"/>
                        <a:cs typeface="Arial" pitchFamily="34" charset="0"/>
                      </a:rPr>
                      <m:t>𝑓</m:t>
                    </m:r>
                    <m:d>
                      <m:dPr>
                        <m:ctrlPr>
                          <a:rPr lang="en-US" sz="1800" i="1">
                            <a:latin typeface="Cambria Math"/>
                            <a:ea typeface="Cambria Math"/>
                            <a:cs typeface="Arial" pitchFamily="34" charset="0"/>
                          </a:rPr>
                        </m:ctrlPr>
                      </m:dPr>
                      <m:e>
                        <m:r>
                          <a:rPr lang="en-US" sz="1800" i="1">
                            <a:latin typeface="Cambria Math"/>
                            <a:ea typeface="Cambria Math"/>
                            <a:cs typeface="Arial" pitchFamily="34" charset="0"/>
                          </a:rPr>
                          <m:t>𝑥</m:t>
                        </m:r>
                      </m:e>
                    </m:d>
                    <m:r>
                      <a:rPr lang="en-US" sz="1800" i="1">
                        <a:latin typeface="Cambria Math"/>
                        <a:ea typeface="Cambria Math"/>
                        <a:cs typeface="Arial" pitchFamily="34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1800" i="1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</m:ctrlPr>
                      </m:radPr>
                      <m:deg/>
                      <m:e>
                        <m:r>
                          <a:rPr lang="en-US" sz="1800" b="0" i="1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25−</m:t>
                        </m:r>
                        <m:sSup>
                          <m:sSupPr>
                            <m:ctrlPr>
                              <a:rPr lang="en-US" sz="1800" b="0" i="1" smtClean="0"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</m:ctrlPr>
                          </m:sSupPr>
                          <m:e>
                            <m:r>
                              <a:rPr lang="en-US" sz="1800" b="0" i="1" smtClean="0"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1800" b="0" i="1" smtClean="0"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sz="1800" dirty="0" smtClean="0">
                    <a:latin typeface="Arial" pitchFamily="34" charset="0"/>
                    <a:cs typeface="Arial" pitchFamily="34" charset="0"/>
                  </a:rPr>
                  <a:t>		d)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/>
                        <a:cs typeface="Arial" pitchFamily="34" charset="0"/>
                      </a:rPr>
                      <m:t>𝑓</m:t>
                    </m:r>
                    <m:r>
                      <a:rPr lang="en-US" sz="1800" i="1">
                        <a:latin typeface="Cambria Math"/>
                        <a:cs typeface="Arial" pitchFamily="34" charset="0"/>
                      </a:rPr>
                      <m:t>:[1, 5]</m:t>
                    </m:r>
                  </m:oMath>
                </a14:m>
                <a:r>
                  <a:rPr lang="en-US" sz="1800" dirty="0">
                    <a:ea typeface="Cambria Math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/>
                        <a:ea typeface="Cambria Math"/>
                        <a:cs typeface="Arial" pitchFamily="34" charset="0"/>
                      </a:rPr>
                      <m:t>→</m:t>
                    </m:r>
                    <m:r>
                      <a:rPr lang="en-US" sz="1800" b="1" i="1">
                        <a:latin typeface="Cambria Math"/>
                        <a:ea typeface="Cambria Math"/>
                        <a:cs typeface="Arial" pitchFamily="34" charset="0"/>
                      </a:rPr>
                      <m:t>𝑹</m:t>
                    </m:r>
                    <m:r>
                      <a:rPr lang="en-US" sz="1800" i="1">
                        <a:latin typeface="Cambria Math"/>
                        <a:ea typeface="Cambria Math"/>
                        <a:cs typeface="Arial" pitchFamily="34" charset="0"/>
                      </a:rPr>
                      <m:t>, </m:t>
                    </m:r>
                    <m:r>
                      <a:rPr lang="en-US" sz="1800" i="1">
                        <a:latin typeface="Cambria Math"/>
                        <a:ea typeface="Cambria Math"/>
                        <a:cs typeface="Arial" pitchFamily="34" charset="0"/>
                      </a:rPr>
                      <m:t>𝑓</m:t>
                    </m:r>
                    <m:d>
                      <m:dPr>
                        <m:ctrlPr>
                          <a:rPr lang="en-US" sz="1800" i="1">
                            <a:latin typeface="Cambria Math"/>
                            <a:ea typeface="Cambria Math"/>
                            <a:cs typeface="Arial" pitchFamily="34" charset="0"/>
                          </a:rPr>
                        </m:ctrlPr>
                      </m:dPr>
                      <m:e>
                        <m:r>
                          <a:rPr lang="en-US" sz="1800" i="1">
                            <a:latin typeface="Cambria Math"/>
                            <a:ea typeface="Cambria Math"/>
                            <a:cs typeface="Arial" pitchFamily="34" charset="0"/>
                          </a:rPr>
                          <m:t>𝑥</m:t>
                        </m:r>
                      </m:e>
                    </m:d>
                    <m:r>
                      <a:rPr lang="en-US" sz="1800" i="1">
                        <a:latin typeface="Cambria Math"/>
                        <a:ea typeface="Cambria Math"/>
                        <a:cs typeface="Arial" pitchFamily="34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1800" i="1">
                            <a:latin typeface="Cambria Math"/>
                            <a:ea typeface="Cambria Math"/>
                            <a:cs typeface="Arial" pitchFamily="34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1800" i="1" smtClean="0"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</m:ctrlPr>
                          </m:sSupPr>
                          <m:e>
                            <m:r>
                              <a:rPr lang="en-US" sz="1800" b="0" i="1" smtClean="0"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1800" b="0" i="1" smtClean="0"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3</m:t>
                            </m:r>
                          </m:sup>
                        </m:sSup>
                        <m:r>
                          <a:rPr lang="en-US" sz="1800" i="1">
                            <a:latin typeface="Cambria Math"/>
                            <a:ea typeface="Cambria Math"/>
                            <a:cs typeface="Arial" pitchFamily="34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sz="1800" i="1"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1800" i="1"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hu-HU" sz="18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1" name="Szövegdoboz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3651870"/>
                <a:ext cx="8064896" cy="1411284"/>
              </a:xfrm>
              <a:prstGeom prst="rect">
                <a:avLst/>
              </a:prstGeom>
              <a:blipFill rotWithShape="1">
                <a:blip r:embed="rId4"/>
                <a:stretch>
                  <a:fillRect l="-983" t="-3017" b="-3017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37138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400" b="1" dirty="0">
                <a:latin typeface="Arial" pitchFamily="34" charset="0"/>
                <a:cs typeface="Arial" pitchFamily="34" charset="0"/>
              </a:rPr>
              <a:t>A határozott integrál alkalmazásai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755576" y="987574"/>
            <a:ext cx="799288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hu-HU" sz="2200" dirty="0" err="1">
                <a:latin typeface="Arial" pitchFamily="34" charset="0"/>
                <a:cs typeface="Arial" pitchFamily="34" charset="0"/>
              </a:rPr>
              <a:t>t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er</a:t>
            </a:r>
            <a:r>
              <a:rPr lang="hu-HU" sz="2200" dirty="0" err="1" smtClean="0">
                <a:latin typeface="Arial" pitchFamily="34" charset="0"/>
                <a:cs typeface="Arial" pitchFamily="34" charset="0"/>
              </a:rPr>
              <a:t>ületszámítások</a:t>
            </a:r>
            <a:r>
              <a:rPr lang="hu-HU" sz="2200" dirty="0" smtClean="0">
                <a:latin typeface="Arial" pitchFamily="34" charset="0"/>
                <a:cs typeface="Arial" pitchFamily="34" charset="0"/>
              </a:rPr>
              <a:t> (kör részeinek területe, szabályos sokszögek területe)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hu-HU" sz="2200" dirty="0" smtClean="0">
                <a:latin typeface="Arial" pitchFamily="34" charset="0"/>
                <a:cs typeface="Arial" pitchFamily="34" charset="0"/>
              </a:rPr>
              <a:t>felszínszámítás (forgástestek felszíne)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hu-HU" sz="2200" dirty="0">
                <a:latin typeface="Arial" pitchFamily="34" charset="0"/>
                <a:cs typeface="Arial" pitchFamily="34" charset="0"/>
              </a:rPr>
              <a:t>l</a:t>
            </a:r>
            <a:r>
              <a:rPr lang="hu-HU" sz="2200" dirty="0" smtClean="0">
                <a:latin typeface="Arial" pitchFamily="34" charset="0"/>
                <a:cs typeface="Arial" pitchFamily="34" charset="0"/>
              </a:rPr>
              <a:t>akások alapterületének meghatározása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hu-HU" sz="2200" dirty="0">
                <a:latin typeface="Arial" pitchFamily="34" charset="0"/>
                <a:cs typeface="Arial" pitchFamily="34" charset="0"/>
              </a:rPr>
              <a:t>g</a:t>
            </a:r>
            <a:r>
              <a:rPr lang="hu-HU" sz="2200" dirty="0" smtClean="0">
                <a:latin typeface="Arial" pitchFamily="34" charset="0"/>
                <a:cs typeface="Arial" pitchFamily="34" charset="0"/>
              </a:rPr>
              <a:t>rafikon alatti terület meghatározása (fizikai folyamatok, munka)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hu-HU" sz="2200" dirty="0">
                <a:latin typeface="Arial" pitchFamily="34" charset="0"/>
                <a:cs typeface="Arial" pitchFamily="34" charset="0"/>
              </a:rPr>
              <a:t>f</a:t>
            </a:r>
            <a:r>
              <a:rPr lang="hu-HU" sz="2200" dirty="0" smtClean="0">
                <a:latin typeface="Arial" pitchFamily="34" charset="0"/>
                <a:cs typeface="Arial" pitchFamily="34" charset="0"/>
              </a:rPr>
              <a:t>öldrajzi terület meghatározása (földmérés)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hu-HU" sz="2200" dirty="0">
                <a:latin typeface="Arial" pitchFamily="34" charset="0"/>
                <a:cs typeface="Arial" pitchFamily="34" charset="0"/>
              </a:rPr>
              <a:t>c</a:t>
            </a:r>
            <a:r>
              <a:rPr lang="hu-HU" sz="2200" dirty="0" smtClean="0">
                <a:latin typeface="Arial" pitchFamily="34" charset="0"/>
                <a:cs typeface="Arial" pitchFamily="34" charset="0"/>
              </a:rPr>
              <a:t>sillagászat (szektor-terület a szektorsebességhez)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hu-HU" sz="2200" dirty="0">
                <a:latin typeface="Arial" pitchFamily="34" charset="0"/>
                <a:cs typeface="Arial" pitchFamily="34" charset="0"/>
              </a:rPr>
              <a:t>f</a:t>
            </a:r>
            <a:r>
              <a:rPr lang="hu-HU" sz="2200" dirty="0" smtClean="0">
                <a:latin typeface="Arial" pitchFamily="34" charset="0"/>
                <a:cs typeface="Arial" pitchFamily="34" charset="0"/>
              </a:rPr>
              <a:t>orgástestek </a:t>
            </a:r>
            <a:r>
              <a:rPr lang="hu-HU" sz="2200" smtClean="0">
                <a:latin typeface="Arial" pitchFamily="34" charset="0"/>
                <a:cs typeface="Arial" pitchFamily="34" charset="0"/>
              </a:rPr>
              <a:t>súlypontjának meghatározása</a:t>
            </a:r>
            <a:endParaRPr lang="hu-HU" sz="22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447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-20538"/>
            <a:ext cx="8229600" cy="857250"/>
          </a:xfrm>
        </p:spPr>
        <p:txBody>
          <a:bodyPr>
            <a:normAutofit/>
          </a:bodyPr>
          <a:lstStyle/>
          <a:p>
            <a:r>
              <a:rPr lang="en-US" sz="2400" b="1" dirty="0" err="1">
                <a:latin typeface="Arial" pitchFamily="34" charset="0"/>
                <a:cs typeface="Arial" pitchFamily="34" charset="0"/>
              </a:rPr>
              <a:t>Te</a:t>
            </a:r>
            <a:r>
              <a:rPr lang="hu-HU" sz="2400" b="1" dirty="0" err="1">
                <a:latin typeface="Arial" pitchFamily="34" charset="0"/>
                <a:cs typeface="Arial" pitchFamily="34" charset="0"/>
              </a:rPr>
              <a:t>rületszámítás</a:t>
            </a:r>
            <a:endParaRPr lang="hu-HU" sz="2400" b="1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zövegdoboz 2"/>
              <p:cNvSpPr txBox="1"/>
              <p:nvPr/>
            </p:nvSpPr>
            <p:spPr>
              <a:xfrm>
                <a:off x="683568" y="843558"/>
                <a:ext cx="4536588" cy="746358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 rtlCol="0">
                <a:spAutoFit/>
              </a:bodyPr>
              <a:lstStyle/>
              <a:p>
                <a:r>
                  <a:rPr lang="hu-HU" sz="2200" dirty="0">
                    <a:latin typeface="Arial" pitchFamily="34" charset="0"/>
                    <a:cs typeface="Arial" pitchFamily="34" charset="0"/>
                  </a:rPr>
                  <a:t>Adott az </a:t>
                </a:r>
                <a14:m>
                  <m:oMath xmlns:m="http://schemas.openxmlformats.org/officeDocument/2006/math">
                    <m:r>
                      <a:rPr lang="hu-HU" sz="2200" i="1">
                        <a:latin typeface="Cambria Math"/>
                        <a:cs typeface="Arial" pitchFamily="34" charset="0"/>
                      </a:rPr>
                      <m:t>𝑓</m:t>
                    </m:r>
                    <m:r>
                      <a:rPr lang="hu-HU" sz="2200" i="1">
                        <a:latin typeface="Cambria Math"/>
                        <a:cs typeface="Arial" pitchFamily="34" charset="0"/>
                      </a:rPr>
                      <m:t>:</m:t>
                    </m:r>
                    <m:d>
                      <m:dPr>
                        <m:begChr m:val="["/>
                        <m:endChr m:val="]"/>
                        <m:ctrlPr>
                          <a:rPr lang="hu-HU" sz="2200" i="1">
                            <a:latin typeface="Cambria Math"/>
                            <a:cs typeface="Arial" pitchFamily="34" charset="0"/>
                          </a:rPr>
                        </m:ctrlPr>
                      </m:dPr>
                      <m:e>
                        <m:r>
                          <a:rPr lang="hu-HU" sz="2200" i="1">
                            <a:latin typeface="Cambria Math"/>
                            <a:cs typeface="Arial" pitchFamily="34" charset="0"/>
                          </a:rPr>
                          <m:t>𝑎</m:t>
                        </m:r>
                        <m:r>
                          <a:rPr lang="hu-HU" sz="2200" i="1">
                            <a:latin typeface="Cambria Math"/>
                            <a:cs typeface="Arial" pitchFamily="34" charset="0"/>
                          </a:rPr>
                          <m:t>, </m:t>
                        </m:r>
                        <m:r>
                          <a:rPr lang="hu-HU" sz="2200" i="1">
                            <a:latin typeface="Cambria Math"/>
                            <a:cs typeface="Arial" pitchFamily="34" charset="0"/>
                          </a:rPr>
                          <m:t>𝑏</m:t>
                        </m:r>
                      </m:e>
                    </m:d>
                    <m:r>
                      <a:rPr lang="hu-HU" sz="2200" i="1">
                        <a:latin typeface="Cambria Math"/>
                        <a:ea typeface="Cambria Math"/>
                        <a:cs typeface="Arial" pitchFamily="34" charset="0"/>
                      </a:rPr>
                      <m:t>→</m:t>
                    </m:r>
                    <m:r>
                      <a:rPr lang="hu-HU" sz="2200" b="1" i="1">
                        <a:latin typeface="Cambria Math"/>
                        <a:ea typeface="Cambria Math"/>
                        <a:cs typeface="Arial" pitchFamily="34" charset="0"/>
                      </a:rPr>
                      <m:t>𝑹</m:t>
                    </m:r>
                  </m:oMath>
                </a14:m>
                <a:r>
                  <a:rPr lang="hu-HU" sz="2200" dirty="0">
                    <a:latin typeface="Arial" pitchFamily="34" charset="0"/>
                    <a:cs typeface="Arial" pitchFamily="34" charset="0"/>
                  </a:rPr>
                  <a:t>, f</a:t>
                </a:r>
                <a:r>
                  <a:rPr lang="en-US" sz="2200" dirty="0" err="1">
                    <a:latin typeface="Arial" pitchFamily="34" charset="0"/>
                    <a:cs typeface="Arial" pitchFamily="34" charset="0"/>
                  </a:rPr>
                  <a:t>olytonos</a:t>
                </a:r>
                <a:r>
                  <a:rPr lang="hu-HU" sz="22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200" dirty="0">
                    <a:latin typeface="Arial" pitchFamily="34" charset="0"/>
                    <a:cs typeface="Arial" pitchFamily="34" charset="0"/>
                  </a:rPr>
                  <a:t>f</a:t>
                </a:r>
                <a:r>
                  <a:rPr lang="hu-HU" sz="2200" dirty="0" err="1">
                    <a:latin typeface="Arial" pitchFamily="34" charset="0"/>
                    <a:cs typeface="Arial" pitchFamily="34" charset="0"/>
                  </a:rPr>
                  <a:t>üggvény</a:t>
                </a:r>
                <a:r>
                  <a:rPr lang="hu-HU" sz="2200" dirty="0">
                    <a:latin typeface="Arial" pitchFamily="34" charset="0"/>
                    <a:cs typeface="Arial" pitchFamily="34" charset="0"/>
                  </a:rPr>
                  <a:t>. </a:t>
                </a:r>
              </a:p>
            </p:txBody>
          </p:sp>
        </mc:Choice>
        <mc:Fallback xmlns="">
          <p:sp>
            <p:nvSpPr>
              <p:cNvPr id="3" name="Szövegdoboz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843558"/>
                <a:ext cx="4536588" cy="746358"/>
              </a:xfrm>
              <a:prstGeom prst="rect">
                <a:avLst/>
              </a:prstGeom>
              <a:blipFill rotWithShape="1">
                <a:blip r:embed="rId3"/>
                <a:stretch>
                  <a:fillRect l="-2151" t="-4878" b="-17886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Szövegdoboz 4"/>
              <p:cNvSpPr txBox="1"/>
              <p:nvPr/>
            </p:nvSpPr>
            <p:spPr>
              <a:xfrm>
                <a:off x="755576" y="1673825"/>
                <a:ext cx="4770663" cy="1762021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 rtlCol="0">
                <a:spAutoFit/>
              </a:bodyPr>
              <a:lstStyle/>
              <a:p>
                <a:r>
                  <a:rPr lang="en-US" sz="2200" dirty="0">
                    <a:latin typeface="Arial" pitchFamily="34" charset="0"/>
                    <a:cs typeface="Arial" pitchFamily="34" charset="0"/>
                  </a:rPr>
                  <a:t>Ha</a:t>
                </a:r>
                <a:r>
                  <a:rPr lang="hu-HU" sz="2200" dirty="0">
                    <a:latin typeface="Arial" pitchFamily="34" charset="0"/>
                    <a:cs typeface="Arial" pitchFamily="34" charset="0"/>
                  </a:rPr>
                  <a:t> függvény grafikus képe az </a:t>
                </a:r>
                <a:r>
                  <a:rPr lang="hu-HU" sz="2200" i="1" dirty="0" err="1">
                    <a:latin typeface="Arial" pitchFamily="34" charset="0"/>
                    <a:cs typeface="Arial" pitchFamily="34" charset="0"/>
                  </a:rPr>
                  <a:t>Ox</a:t>
                </a:r>
                <a:r>
                  <a:rPr lang="hu-HU" sz="2200" dirty="0">
                    <a:latin typeface="Arial" pitchFamily="34" charset="0"/>
                    <a:cs typeface="Arial" pitchFamily="34" charset="0"/>
                  </a:rPr>
                  <a:t> tengely fölött található, </a:t>
                </a:r>
                <a14:m>
                  <m:oMath xmlns:m="http://schemas.openxmlformats.org/officeDocument/2006/math">
                    <m:r>
                      <a:rPr lang="hu-HU" sz="2200" i="1">
                        <a:latin typeface="Cambria Math"/>
                        <a:cs typeface="Arial" pitchFamily="34" charset="0"/>
                      </a:rPr>
                      <m:t>𝑓</m:t>
                    </m:r>
                    <m:d>
                      <m:dPr>
                        <m:ctrlPr>
                          <a:rPr lang="hu-HU" sz="2200" i="1">
                            <a:latin typeface="Cambria Math"/>
                            <a:cs typeface="Arial" pitchFamily="34" charset="0"/>
                          </a:rPr>
                        </m:ctrlPr>
                      </m:dPr>
                      <m:e>
                        <m:r>
                          <a:rPr lang="hu-HU" sz="2200" i="1">
                            <a:latin typeface="Cambria Math"/>
                            <a:cs typeface="Arial" pitchFamily="34" charset="0"/>
                          </a:rPr>
                          <m:t>𝑥</m:t>
                        </m:r>
                      </m:e>
                    </m:d>
                    <m:r>
                      <a:rPr lang="hu-HU" sz="2200" i="1">
                        <a:latin typeface="Cambria Math"/>
                        <a:ea typeface="Cambria Math"/>
                        <a:cs typeface="Arial" pitchFamily="34" charset="0"/>
                      </a:rPr>
                      <m:t>≥0,   ∀  </m:t>
                    </m:r>
                    <m:r>
                      <a:rPr lang="hu-HU" sz="2200" i="1">
                        <a:latin typeface="Cambria Math"/>
                        <a:ea typeface="Cambria Math"/>
                        <a:cs typeface="Arial" pitchFamily="34" charset="0"/>
                      </a:rPr>
                      <m:t>𝑥</m:t>
                    </m:r>
                    <m:r>
                      <a:rPr lang="hu-HU" sz="2200" i="1">
                        <a:latin typeface="Cambria Math"/>
                        <a:ea typeface="Cambria Math"/>
                        <a:cs typeface="Arial" pitchFamily="34" charset="0"/>
                      </a:rPr>
                      <m:t>∈</m:t>
                    </m:r>
                    <m:d>
                      <m:dPr>
                        <m:begChr m:val="["/>
                        <m:endChr m:val="]"/>
                        <m:ctrlPr>
                          <a:rPr lang="en-US" sz="2200" i="1">
                            <a:latin typeface="Cambria Math"/>
                            <a:ea typeface="Cambria Math"/>
                            <a:cs typeface="Arial" pitchFamily="34" charset="0"/>
                          </a:rPr>
                        </m:ctrlPr>
                      </m:dPr>
                      <m:e>
                        <m:r>
                          <a:rPr lang="en-US" sz="2200" i="1">
                            <a:latin typeface="Cambria Math"/>
                            <a:ea typeface="Cambria Math"/>
                            <a:cs typeface="Arial" pitchFamily="34" charset="0"/>
                          </a:rPr>
                          <m:t>𝑎</m:t>
                        </m:r>
                        <m:r>
                          <a:rPr lang="en-US" sz="2200" i="1">
                            <a:latin typeface="Cambria Math"/>
                            <a:ea typeface="Cambria Math"/>
                            <a:cs typeface="Arial" pitchFamily="34" charset="0"/>
                          </a:rPr>
                          <m:t>, </m:t>
                        </m:r>
                        <m:r>
                          <a:rPr lang="en-US" sz="2200" i="1">
                            <a:latin typeface="Cambria Math"/>
                            <a:ea typeface="Cambria Math"/>
                            <a:cs typeface="Arial" pitchFamily="34" charset="0"/>
                          </a:rPr>
                          <m:t>𝑏</m:t>
                        </m:r>
                      </m:e>
                    </m:d>
                    <m:r>
                      <a:rPr lang="en-US" sz="2200" i="1">
                        <a:latin typeface="Cambria Math"/>
                        <a:ea typeface="Cambria Math"/>
                        <a:cs typeface="Arial" pitchFamily="34" charset="0"/>
                      </a:rPr>
                      <m:t>,</m:t>
                    </m:r>
                    <m:r>
                      <a:rPr lang="hu-HU" sz="2200" i="1">
                        <a:latin typeface="Cambria Math"/>
                        <a:ea typeface="Cambria Math"/>
                        <a:cs typeface="Arial" pitchFamily="34" charset="0"/>
                      </a:rPr>
                      <m:t> </m:t>
                    </m:r>
                  </m:oMath>
                </a14:m>
                <a:r>
                  <a:rPr lang="hu-HU" sz="2200" dirty="0">
                    <a:latin typeface="Arial" pitchFamily="34" charset="0"/>
                    <a:cs typeface="Arial" pitchFamily="34" charset="0"/>
                  </a:rPr>
                  <a:t>akkor a </a:t>
                </a:r>
                <a:r>
                  <a:rPr lang="en-US" sz="2200" dirty="0">
                    <a:latin typeface="Arial" pitchFamily="34" charset="0"/>
                    <a:cs typeface="Arial" pitchFamily="34" charset="0"/>
                  </a:rPr>
                  <a:t>f</a:t>
                </a:r>
                <a:r>
                  <a:rPr lang="hu-HU" sz="2200" dirty="0">
                    <a:latin typeface="Arial" pitchFamily="34" charset="0"/>
                    <a:cs typeface="Arial" pitchFamily="34" charset="0"/>
                  </a:rPr>
                  <a:t>ü</a:t>
                </a:r>
                <a:r>
                  <a:rPr lang="en-US" sz="2200" dirty="0" err="1">
                    <a:latin typeface="Arial" pitchFamily="34" charset="0"/>
                    <a:cs typeface="Arial" pitchFamily="34" charset="0"/>
                  </a:rPr>
                  <a:t>ggv</a:t>
                </a:r>
                <a:r>
                  <a:rPr lang="hu-HU" sz="2200" dirty="0">
                    <a:latin typeface="Arial" pitchFamily="34" charset="0"/>
                    <a:cs typeface="Arial" pitchFamily="34" charset="0"/>
                  </a:rPr>
                  <a:t>é</a:t>
                </a:r>
                <a:r>
                  <a:rPr lang="en-US" sz="2200" dirty="0" err="1">
                    <a:latin typeface="Arial" pitchFamily="34" charset="0"/>
                    <a:cs typeface="Arial" pitchFamily="34" charset="0"/>
                  </a:rPr>
                  <a:t>ny</a:t>
                </a:r>
                <a:r>
                  <a:rPr lang="en-US" sz="22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hu-HU" sz="2200" dirty="0">
                    <a:latin typeface="Arial" pitchFamily="34" charset="0"/>
                    <a:cs typeface="Arial" pitchFamily="34" charset="0"/>
                  </a:rPr>
                  <a:t>grafikus képe és az </a:t>
                </a:r>
                <a:r>
                  <a:rPr lang="hu-HU" sz="2200" i="1" dirty="0" err="1">
                    <a:latin typeface="Arial" pitchFamily="34" charset="0"/>
                    <a:cs typeface="Arial" pitchFamily="34" charset="0"/>
                  </a:rPr>
                  <a:t>Ox</a:t>
                </a:r>
                <a:r>
                  <a:rPr lang="hu-HU" sz="2200" dirty="0">
                    <a:latin typeface="Arial" pitchFamily="34" charset="0"/>
                    <a:cs typeface="Arial" pitchFamily="34" charset="0"/>
                  </a:rPr>
                  <a:t> tengely által közrezárt síkidom területe:</a:t>
                </a:r>
              </a:p>
            </p:txBody>
          </p:sp>
        </mc:Choice>
        <mc:Fallback xmlns="">
          <p:sp>
            <p:nvSpPr>
              <p:cNvPr id="5" name="Szövegdoboz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1673825"/>
                <a:ext cx="4770663" cy="1762021"/>
              </a:xfrm>
              <a:prstGeom prst="rect">
                <a:avLst/>
              </a:prstGeom>
              <a:blipFill rotWithShape="1">
                <a:blip r:embed="rId4"/>
                <a:stretch>
                  <a:fillRect l="-2043" t="-2422" b="-6920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Objektum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3086689"/>
              </p:ext>
            </p:extLst>
          </p:nvPr>
        </p:nvGraphicFramePr>
        <p:xfrm>
          <a:off x="235054" y="3615358"/>
          <a:ext cx="5993130" cy="6417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2" name="Equation" r:id="rId5" imgW="2311200" imgH="330120" progId="Equation.DSMT4">
                  <p:embed/>
                </p:oleObj>
              </mc:Choice>
              <mc:Fallback>
                <p:oleObj name="Equation" r:id="rId5" imgW="2311200" imgH="330120" progId="Equation.DSMT4">
                  <p:embed/>
                  <p:pic>
                    <p:nvPicPr>
                      <p:cNvPr id="0" name="Objektum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054" y="3615358"/>
                        <a:ext cx="5993130" cy="6417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60" name="Picture 3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3378" y="915566"/>
            <a:ext cx="2871110" cy="17285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61" name="Picture 3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6068" y="3003799"/>
            <a:ext cx="2718420" cy="1712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0966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Szövegdoboz 2"/>
          <p:cNvSpPr txBox="1"/>
          <p:nvPr/>
        </p:nvSpPr>
        <p:spPr>
          <a:xfrm>
            <a:off x="1905000" y="1962150"/>
            <a:ext cx="4479944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800" dirty="0" smtClean="0"/>
              <a:t>Eredményes tanulást!</a:t>
            </a:r>
          </a:p>
          <a:p>
            <a:pPr algn="ctr"/>
            <a:r>
              <a:rPr lang="hu-HU" sz="3800" dirty="0" smtClean="0">
                <a:sym typeface="Wingdings" pitchFamily="2" charset="2"/>
              </a:rPr>
              <a:t></a:t>
            </a:r>
            <a:endParaRPr lang="hu-HU" sz="3800" dirty="0" smtClean="0"/>
          </a:p>
        </p:txBody>
      </p:sp>
    </p:spTree>
    <p:extLst>
      <p:ext uri="{BB962C8B-B14F-4D97-AF65-F5344CB8AC3E}">
        <p14:creationId xmlns:p14="http://schemas.microsoft.com/office/powerpoint/2010/main" val="235634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8" y="915566"/>
            <a:ext cx="3248025" cy="2543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zövegdoboz 3"/>
          <p:cNvSpPr txBox="1"/>
          <p:nvPr/>
        </p:nvSpPr>
        <p:spPr>
          <a:xfrm>
            <a:off x="683568" y="771550"/>
            <a:ext cx="891911" cy="407804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hu-HU" sz="2200" b="1" dirty="0">
                <a:latin typeface="Arial" pitchFamily="34" charset="0"/>
                <a:cs typeface="Arial" pitchFamily="34" charset="0"/>
              </a:rPr>
              <a:t>Példa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Szövegdoboz 4"/>
              <p:cNvSpPr txBox="1"/>
              <p:nvPr/>
            </p:nvSpPr>
            <p:spPr>
              <a:xfrm>
                <a:off x="683568" y="1257603"/>
                <a:ext cx="5040560" cy="1762021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 rtlCol="0">
                <a:spAutoFit/>
              </a:bodyPr>
              <a:lstStyle/>
              <a:p>
                <a:r>
                  <a:rPr lang="hu-HU" sz="2200" dirty="0">
                    <a:latin typeface="Arial" pitchFamily="34" charset="0"/>
                    <a:cs typeface="Arial" pitchFamily="34" charset="0"/>
                  </a:rPr>
                  <a:t>Adott az    </a:t>
                </a:r>
                <a14:m>
                  <m:oMath xmlns:m="http://schemas.openxmlformats.org/officeDocument/2006/math">
                    <m:r>
                      <a:rPr lang="hu-HU" sz="2200" i="1">
                        <a:latin typeface="Cambria Math"/>
                        <a:cs typeface="Arial" pitchFamily="34" charset="0"/>
                      </a:rPr>
                      <m:t>𝑓</m:t>
                    </m:r>
                    <m:r>
                      <a:rPr lang="hu-HU" sz="2200" i="1">
                        <a:latin typeface="Cambria Math"/>
                        <a:cs typeface="Arial" pitchFamily="34" charset="0"/>
                      </a:rPr>
                      <m:t>:</m:t>
                    </m:r>
                    <m:r>
                      <a:rPr lang="hu-HU" sz="2200" b="1" i="1">
                        <a:latin typeface="Cambria Math"/>
                        <a:cs typeface="Arial" pitchFamily="34" charset="0"/>
                      </a:rPr>
                      <m:t>𝑹</m:t>
                    </m:r>
                    <m:r>
                      <a:rPr lang="hu-HU" sz="2200" i="1">
                        <a:latin typeface="Cambria Math"/>
                        <a:ea typeface="Cambria Math"/>
                        <a:cs typeface="Arial" pitchFamily="34" charset="0"/>
                      </a:rPr>
                      <m:t>→</m:t>
                    </m:r>
                    <m:r>
                      <a:rPr lang="hu-HU" sz="2200" b="1" i="1">
                        <a:latin typeface="Cambria Math"/>
                        <a:ea typeface="Cambria Math"/>
                        <a:cs typeface="Arial" pitchFamily="34" charset="0"/>
                      </a:rPr>
                      <m:t>𝑹</m:t>
                    </m:r>
                    <m:r>
                      <a:rPr lang="hu-HU" sz="2200" i="1">
                        <a:latin typeface="Cambria Math"/>
                        <a:ea typeface="Cambria Math"/>
                        <a:cs typeface="Arial" pitchFamily="34" charset="0"/>
                      </a:rPr>
                      <m:t>,  </m:t>
                    </m:r>
                    <m:r>
                      <a:rPr lang="hu-HU" sz="2200" i="1">
                        <a:latin typeface="Cambria Math"/>
                        <a:ea typeface="Cambria Math"/>
                        <a:cs typeface="Arial" pitchFamily="34" charset="0"/>
                      </a:rPr>
                      <m:t>𝑓</m:t>
                    </m:r>
                    <m:d>
                      <m:dPr>
                        <m:ctrlPr>
                          <a:rPr lang="hu-HU" sz="2200" i="1">
                            <a:latin typeface="Cambria Math"/>
                            <a:ea typeface="Cambria Math"/>
                            <a:cs typeface="Arial" pitchFamily="34" charset="0"/>
                          </a:rPr>
                        </m:ctrlPr>
                      </m:dPr>
                      <m:e>
                        <m:r>
                          <a:rPr lang="hu-HU" sz="2200" i="1">
                            <a:latin typeface="Cambria Math"/>
                            <a:ea typeface="Cambria Math"/>
                            <a:cs typeface="Arial" pitchFamily="34" charset="0"/>
                          </a:rPr>
                          <m:t>𝑥</m:t>
                        </m:r>
                      </m:e>
                    </m:d>
                    <m:r>
                      <a:rPr lang="hu-HU" sz="2200" i="1">
                        <a:latin typeface="Cambria Math"/>
                        <a:ea typeface="Cambria Math"/>
                        <a:cs typeface="Arial" pitchFamily="34" charset="0"/>
                      </a:rPr>
                      <m:t>= </m:t>
                    </m:r>
                    <m:sSup>
                      <m:sSupPr>
                        <m:ctrlPr>
                          <a:rPr lang="hu-HU" sz="2200" i="1">
                            <a:latin typeface="Cambria Math"/>
                            <a:ea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hu-HU" sz="2200" i="1">
                            <a:latin typeface="Cambria Math"/>
                            <a:ea typeface="Cambria Math"/>
                            <a:cs typeface="Arial" pitchFamily="34" charset="0"/>
                          </a:rPr>
                          <m:t>𝑥</m:t>
                        </m:r>
                      </m:e>
                      <m:sup>
                        <m:r>
                          <a:rPr lang="hu-HU" sz="2200" i="1">
                            <a:latin typeface="Cambria Math"/>
                            <a:ea typeface="Cambria Math"/>
                            <a:cs typeface="Arial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hu-HU" sz="2200" dirty="0">
                    <a:latin typeface="Arial" pitchFamily="34" charset="0"/>
                    <a:cs typeface="Arial" pitchFamily="34" charset="0"/>
                  </a:rPr>
                  <a:t>  függvény. Számold ki a függvény grafikus képe, az </a:t>
                </a:r>
                <a:r>
                  <a:rPr lang="hu-HU" sz="2200" i="1" dirty="0" err="1">
                    <a:latin typeface="Arial" pitchFamily="34" charset="0"/>
                    <a:cs typeface="Arial" pitchFamily="34" charset="0"/>
                  </a:rPr>
                  <a:t>Ox</a:t>
                </a:r>
                <a:r>
                  <a:rPr lang="hu-HU" sz="2200" dirty="0">
                    <a:latin typeface="Arial" pitchFamily="34" charset="0"/>
                    <a:cs typeface="Arial" pitchFamily="34" charset="0"/>
                  </a:rPr>
                  <a:t> tengely, valamint az </a:t>
                </a:r>
                <a:r>
                  <a:rPr lang="hu-HU" sz="2200" i="1" dirty="0"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hu-HU" sz="2200" dirty="0">
                    <a:latin typeface="Arial" pitchFamily="34" charset="0"/>
                    <a:cs typeface="Arial" pitchFamily="34" charset="0"/>
                  </a:rPr>
                  <a:t> = 0 és </a:t>
                </a:r>
                <a:r>
                  <a:rPr lang="hu-HU" sz="2200" i="1" dirty="0">
                    <a:latin typeface="Arial" pitchFamily="34" charset="0"/>
                    <a:cs typeface="Arial" pitchFamily="34" charset="0"/>
                  </a:rPr>
                  <a:t>x </a:t>
                </a:r>
                <a:r>
                  <a:rPr lang="hu-HU" sz="2200" dirty="0">
                    <a:latin typeface="Arial" pitchFamily="34" charset="0"/>
                    <a:cs typeface="Arial" pitchFamily="34" charset="0"/>
                  </a:rPr>
                  <a:t>= 2 egyenesek által határolt síkidom területét.</a:t>
                </a:r>
              </a:p>
            </p:txBody>
          </p:sp>
        </mc:Choice>
        <mc:Fallback>
          <p:sp>
            <p:nvSpPr>
              <p:cNvPr id="5" name="Szövegdoboz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1257603"/>
                <a:ext cx="5040560" cy="1762021"/>
              </a:xfrm>
              <a:prstGeom prst="rect">
                <a:avLst/>
              </a:prstGeom>
              <a:blipFill rotWithShape="1">
                <a:blip r:embed="rId4"/>
                <a:stretch>
                  <a:fillRect l="-1935" t="-2422" b="-6920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Objektum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4774508"/>
              </p:ext>
            </p:extLst>
          </p:nvPr>
        </p:nvGraphicFramePr>
        <p:xfrm>
          <a:off x="642780" y="3627220"/>
          <a:ext cx="2065371" cy="70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7" name="Equation" r:id="rId5" imgW="723600" imgH="330120" progId="Equation.DSMT4">
                  <p:embed/>
                </p:oleObj>
              </mc:Choice>
              <mc:Fallback>
                <p:oleObj name="Equation" r:id="rId5" imgW="723600" imgH="33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42780" y="3627220"/>
                        <a:ext cx="2065371" cy="706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um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7465437"/>
              </p:ext>
            </p:extLst>
          </p:nvPr>
        </p:nvGraphicFramePr>
        <p:xfrm>
          <a:off x="2642025" y="3454867"/>
          <a:ext cx="3370135" cy="10876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8" name="Equation" r:id="rId7" imgW="1180800" imgH="507960" progId="Equation.DSMT4">
                  <p:embed/>
                </p:oleObj>
              </mc:Choice>
              <mc:Fallback>
                <p:oleObj name="Equation" r:id="rId7" imgW="1180800" imgH="507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642025" y="3454867"/>
                        <a:ext cx="3370135" cy="10876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églalap 5"/>
          <p:cNvSpPr/>
          <p:nvPr/>
        </p:nvSpPr>
        <p:spPr>
          <a:xfrm>
            <a:off x="3563888" y="123478"/>
            <a:ext cx="19116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 err="1">
                <a:latin typeface="Arial" pitchFamily="34" charset="0"/>
                <a:cs typeface="Arial" pitchFamily="34" charset="0"/>
              </a:rPr>
              <a:t>Te</a:t>
            </a:r>
            <a:r>
              <a:rPr lang="hu-HU" sz="1800" b="1" dirty="0" err="1">
                <a:latin typeface="Arial" pitchFamily="34" charset="0"/>
                <a:cs typeface="Arial" pitchFamily="34" charset="0"/>
              </a:rPr>
              <a:t>rületszámítás</a:t>
            </a:r>
            <a:endParaRPr lang="hu-HU" sz="1800" dirty="0"/>
          </a:p>
        </p:txBody>
      </p:sp>
    </p:spTree>
    <p:extLst>
      <p:ext uri="{BB962C8B-B14F-4D97-AF65-F5344CB8AC3E}">
        <p14:creationId xmlns:p14="http://schemas.microsoft.com/office/powerpoint/2010/main" val="2683590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915566"/>
            <a:ext cx="2791167" cy="22518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Objektum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49821"/>
              </p:ext>
            </p:extLst>
          </p:nvPr>
        </p:nvGraphicFramePr>
        <p:xfrm>
          <a:off x="405010" y="2449572"/>
          <a:ext cx="3204216" cy="4491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8" name="Equation" r:id="rId4" imgW="1358640" imgH="253800" progId="Equation.DSMT4">
                  <p:embed/>
                </p:oleObj>
              </mc:Choice>
              <mc:Fallback>
                <p:oleObj name="Equation" r:id="rId4" imgW="135864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05010" y="2449572"/>
                        <a:ext cx="3204216" cy="4491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um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553145"/>
              </p:ext>
            </p:extLst>
          </p:nvPr>
        </p:nvGraphicFramePr>
        <p:xfrm>
          <a:off x="3563888" y="2361265"/>
          <a:ext cx="2766060" cy="6425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9" name="Equation" r:id="rId6" imgW="1066680" imgH="330120" progId="Equation.DSMT4">
                  <p:embed/>
                </p:oleObj>
              </mc:Choice>
              <mc:Fallback>
                <p:oleObj name="Equation" r:id="rId6" imgW="1066680" imgH="33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563888" y="2361265"/>
                        <a:ext cx="2766060" cy="6425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Szövegdoboz 9"/>
          <p:cNvSpPr txBox="1"/>
          <p:nvPr/>
        </p:nvSpPr>
        <p:spPr>
          <a:xfrm>
            <a:off x="827584" y="2956034"/>
            <a:ext cx="3891578" cy="407804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hu-HU" sz="2200" dirty="0">
                <a:latin typeface="Arial" pitchFamily="34" charset="0"/>
                <a:cs typeface="Arial" pitchFamily="34" charset="0"/>
              </a:rPr>
              <a:t>A terület mindig </a:t>
            </a:r>
            <a:r>
              <a:rPr lang="hu-HU" sz="2200" b="1" dirty="0">
                <a:latin typeface="Arial" pitchFamily="34" charset="0"/>
                <a:cs typeface="Arial" pitchFamily="34" charset="0"/>
              </a:rPr>
              <a:t>pozitív </a:t>
            </a:r>
            <a:r>
              <a:rPr lang="hu-HU" sz="2200" dirty="0">
                <a:latin typeface="Arial" pitchFamily="34" charset="0"/>
                <a:cs typeface="Arial" pitchFamily="34" charset="0"/>
              </a:rPr>
              <a:t>szám.</a:t>
            </a:r>
          </a:p>
        </p:txBody>
      </p:sp>
      <p:graphicFrame>
        <p:nvGraphicFramePr>
          <p:cNvPr id="11" name="Objektum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2556853"/>
              </p:ext>
            </p:extLst>
          </p:nvPr>
        </p:nvGraphicFramePr>
        <p:xfrm>
          <a:off x="584572" y="3421063"/>
          <a:ext cx="4635500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0" name="Equation" r:id="rId8" imgW="1625400" imgH="482400" progId="Equation.DSMT4">
                  <p:embed/>
                </p:oleObj>
              </mc:Choice>
              <mc:Fallback>
                <p:oleObj name="Equation" r:id="rId8" imgW="162540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84572" y="3421063"/>
                        <a:ext cx="4635500" cy="10350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2" name="Szövegdoboz 11"/>
              <p:cNvSpPr txBox="1"/>
              <p:nvPr/>
            </p:nvSpPr>
            <p:spPr>
              <a:xfrm>
                <a:off x="683568" y="764001"/>
                <a:ext cx="5184576" cy="1022139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hu-HU" sz="2200" dirty="0">
                    <a:latin typeface="Arial" pitchFamily="34" charset="0"/>
                    <a:cs typeface="Arial" pitchFamily="34" charset="0"/>
                  </a:rPr>
                  <a:t>Adott az </a:t>
                </a:r>
                <a14:m>
                  <m:oMath xmlns:m="http://schemas.openxmlformats.org/officeDocument/2006/math">
                    <m:r>
                      <a:rPr lang="hu-HU" sz="2200" i="1">
                        <a:latin typeface="Cambria Math"/>
                        <a:cs typeface="Arial" pitchFamily="34" charset="0"/>
                      </a:rPr>
                      <m:t>𝑓</m:t>
                    </m:r>
                    <m:r>
                      <a:rPr lang="hu-HU" sz="2200" i="1">
                        <a:latin typeface="Cambria Math"/>
                        <a:cs typeface="Arial" pitchFamily="34" charset="0"/>
                      </a:rPr>
                      <m:t>:</m:t>
                    </m:r>
                    <m:d>
                      <m:dPr>
                        <m:begChr m:val="["/>
                        <m:endChr m:val="]"/>
                        <m:ctrlPr>
                          <a:rPr lang="hu-HU" sz="2200" i="1">
                            <a:latin typeface="Cambria Math"/>
                            <a:cs typeface="Arial" pitchFamily="34" charset="0"/>
                          </a:rPr>
                        </m:ctrlPr>
                      </m:dPr>
                      <m:e>
                        <m:r>
                          <a:rPr lang="hu-HU" sz="2200" i="1">
                            <a:latin typeface="Cambria Math"/>
                            <a:cs typeface="Arial" pitchFamily="34" charset="0"/>
                          </a:rPr>
                          <m:t>𝑎</m:t>
                        </m:r>
                        <m:r>
                          <a:rPr lang="hu-HU" sz="2200" i="1">
                            <a:latin typeface="Cambria Math"/>
                            <a:cs typeface="Arial" pitchFamily="34" charset="0"/>
                          </a:rPr>
                          <m:t>, </m:t>
                        </m:r>
                        <m:r>
                          <a:rPr lang="hu-HU" sz="2200" i="1">
                            <a:latin typeface="Cambria Math"/>
                            <a:cs typeface="Arial" pitchFamily="34" charset="0"/>
                          </a:rPr>
                          <m:t>𝑏</m:t>
                        </m:r>
                      </m:e>
                    </m:d>
                    <m:r>
                      <a:rPr lang="hu-HU" sz="2200" i="1">
                        <a:latin typeface="Cambria Math"/>
                        <a:ea typeface="Cambria Math"/>
                        <a:cs typeface="Arial" pitchFamily="34" charset="0"/>
                      </a:rPr>
                      <m:t>→</m:t>
                    </m:r>
                    <m:r>
                      <a:rPr lang="hu-HU" sz="2200" b="1" i="1">
                        <a:latin typeface="Cambria Math"/>
                        <a:ea typeface="Cambria Math"/>
                        <a:cs typeface="Arial" pitchFamily="34" charset="0"/>
                      </a:rPr>
                      <m:t>𝑹</m:t>
                    </m:r>
                  </m:oMath>
                </a14:m>
                <a:r>
                  <a:rPr lang="hu-HU" sz="2200" dirty="0">
                    <a:latin typeface="Arial" pitchFamily="34" charset="0"/>
                    <a:cs typeface="Arial" pitchFamily="34" charset="0"/>
                  </a:rPr>
                  <a:t>, f</a:t>
                </a:r>
                <a:r>
                  <a:rPr lang="en-US" sz="2200" dirty="0" err="1" smtClean="0">
                    <a:latin typeface="Arial" pitchFamily="34" charset="0"/>
                    <a:cs typeface="Arial" pitchFamily="34" charset="0"/>
                  </a:rPr>
                  <a:t>olytonos</a:t>
                </a:r>
                <a:r>
                  <a:rPr lang="en-US" sz="22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200" dirty="0" smtClean="0">
                    <a:latin typeface="Arial" pitchFamily="34" charset="0"/>
                    <a:cs typeface="Arial" pitchFamily="34" charset="0"/>
                  </a:rPr>
                  <a:t>f</a:t>
                </a:r>
                <a:r>
                  <a:rPr lang="hu-HU" sz="2200" dirty="0" err="1">
                    <a:latin typeface="Arial" pitchFamily="34" charset="0"/>
                    <a:cs typeface="Arial" pitchFamily="34" charset="0"/>
                  </a:rPr>
                  <a:t>üggvény</a:t>
                </a:r>
                <a:r>
                  <a:rPr lang="hu-HU" sz="2200" dirty="0">
                    <a:latin typeface="Arial" pitchFamily="34" charset="0"/>
                    <a:cs typeface="Arial" pitchFamily="34" charset="0"/>
                  </a:rPr>
                  <a:t>. </a:t>
                </a:r>
              </a:p>
            </p:txBody>
          </p:sp>
        </mc:Choice>
        <mc:Fallback xmlns="">
          <p:sp>
            <p:nvSpPr>
              <p:cNvPr id="12" name="Szövegdoboz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764001"/>
                <a:ext cx="5184576" cy="1022139"/>
              </a:xfrm>
              <a:prstGeom prst="rect">
                <a:avLst/>
              </a:prstGeom>
              <a:blipFill rotWithShape="1">
                <a:blip r:embed="rId10"/>
                <a:stretch>
                  <a:fillRect l="-1880" b="-11905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" name="Objektum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8505898"/>
              </p:ext>
            </p:extLst>
          </p:nvPr>
        </p:nvGraphicFramePr>
        <p:xfrm>
          <a:off x="395536" y="1907681"/>
          <a:ext cx="3202995" cy="4480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1" name="Equation" r:id="rId11" imgW="1358640" imgH="253800" progId="Equation.DSMT4">
                  <p:embed/>
                </p:oleObj>
              </mc:Choice>
              <mc:Fallback>
                <p:oleObj name="Equation" r:id="rId11" imgW="1358640" imgH="253800" progId="Equation.DSMT4">
                  <p:embed/>
                  <p:pic>
                    <p:nvPicPr>
                      <p:cNvPr id="0" name="Objektum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1907681"/>
                        <a:ext cx="3202995" cy="4480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5465365"/>
              </p:ext>
            </p:extLst>
          </p:nvPr>
        </p:nvGraphicFramePr>
        <p:xfrm>
          <a:off x="3510150" y="1779662"/>
          <a:ext cx="2766421" cy="6425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2" name="Equation" r:id="rId13" imgW="1066680" imgH="330120" progId="Equation.DSMT4">
                  <p:embed/>
                </p:oleObj>
              </mc:Choice>
              <mc:Fallback>
                <p:oleObj name="Equation" r:id="rId13" imgW="1066680" imgH="330120" progId="Equation.DSMT4">
                  <p:embed/>
                  <p:pic>
                    <p:nvPicPr>
                      <p:cNvPr id="0" name="Objektum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0150" y="1779662"/>
                        <a:ext cx="2766421" cy="6425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églalap 12"/>
          <p:cNvSpPr/>
          <p:nvPr/>
        </p:nvSpPr>
        <p:spPr>
          <a:xfrm>
            <a:off x="3563888" y="123478"/>
            <a:ext cx="19116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 err="1">
                <a:latin typeface="Arial" pitchFamily="34" charset="0"/>
                <a:cs typeface="Arial" pitchFamily="34" charset="0"/>
              </a:rPr>
              <a:t>Te</a:t>
            </a:r>
            <a:r>
              <a:rPr lang="hu-HU" sz="1800" b="1" dirty="0" err="1">
                <a:latin typeface="Arial" pitchFamily="34" charset="0"/>
                <a:cs typeface="Arial" pitchFamily="34" charset="0"/>
              </a:rPr>
              <a:t>rületszámítás</a:t>
            </a:r>
            <a:endParaRPr lang="hu-HU" sz="1800" dirty="0"/>
          </a:p>
        </p:txBody>
      </p:sp>
    </p:spTree>
    <p:extLst>
      <p:ext uri="{BB962C8B-B14F-4D97-AF65-F5344CB8AC3E}">
        <p14:creationId xmlns:p14="http://schemas.microsoft.com/office/powerpoint/2010/main" val="2091656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 err="1">
                <a:solidFill>
                  <a:srgbClr val="1F2123"/>
                </a:solidFill>
                <a:latin typeface="Arial" pitchFamily="34" charset="0"/>
                <a:cs typeface="Arial" pitchFamily="34" charset="0"/>
              </a:rPr>
              <a:t>Te</a:t>
            </a:r>
            <a:r>
              <a:rPr lang="hu-HU" sz="2400" b="1" dirty="0" err="1">
                <a:solidFill>
                  <a:srgbClr val="1F2123"/>
                </a:solidFill>
                <a:latin typeface="Arial" pitchFamily="34" charset="0"/>
                <a:cs typeface="Arial" pitchFamily="34" charset="0"/>
              </a:rPr>
              <a:t>rületszámítás</a:t>
            </a:r>
            <a:endParaRPr lang="hu-H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Szövegdoboz 3"/>
              <p:cNvSpPr txBox="1"/>
              <p:nvPr/>
            </p:nvSpPr>
            <p:spPr>
              <a:xfrm>
                <a:off x="752898" y="987574"/>
                <a:ext cx="7923559" cy="1177245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 rtlCol="0">
                <a:spAutoFit/>
              </a:bodyPr>
              <a:lstStyle/>
              <a:p>
                <a:r>
                  <a:rPr lang="en-US" sz="2400" dirty="0" err="1" smtClean="0">
                    <a:latin typeface="Arial" pitchFamily="34" charset="0"/>
                    <a:cs typeface="Arial" pitchFamily="34" charset="0"/>
                  </a:rPr>
                  <a:t>Egy</a:t>
                </a:r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hu-HU" sz="2400" dirty="0" smtClean="0">
                    <a:latin typeface="Arial" pitchFamily="34" charset="0"/>
                    <a:cs typeface="Arial" pitchFamily="34" charset="0"/>
                  </a:rPr>
                  <a:t>folytonos </a:t>
                </a:r>
                <a:r>
                  <a:rPr lang="hu-HU" sz="2400" dirty="0">
                    <a:latin typeface="Arial" pitchFamily="34" charset="0"/>
                    <a:cs typeface="Arial" pitchFamily="34" charset="0"/>
                  </a:rPr>
                  <a:t>függvény grafikonja, az </a:t>
                </a:r>
                <a:r>
                  <a:rPr lang="hu-HU" sz="2400" i="1" dirty="0" err="1">
                    <a:latin typeface="Arial" pitchFamily="34" charset="0"/>
                    <a:cs typeface="Arial" pitchFamily="34" charset="0"/>
                  </a:rPr>
                  <a:t>Ox</a:t>
                </a:r>
                <a:r>
                  <a:rPr lang="hu-HU" sz="2400" dirty="0">
                    <a:latin typeface="Arial" pitchFamily="34" charset="0"/>
                    <a:cs typeface="Arial" pitchFamily="34" charset="0"/>
                  </a:rPr>
                  <a:t> tengely, </a:t>
                </a:r>
                <a:endParaRPr lang="en-US" sz="2400" dirty="0" smtClean="0">
                  <a:latin typeface="Arial" pitchFamily="34" charset="0"/>
                  <a:cs typeface="Arial" pitchFamily="34" charset="0"/>
                </a:endParaRPr>
              </a:p>
              <a:p>
                <a:r>
                  <a:rPr lang="hu-HU" sz="2400" dirty="0" smtClean="0">
                    <a:latin typeface="Arial" pitchFamily="34" charset="0"/>
                    <a:cs typeface="Arial" pitchFamily="34" charset="0"/>
                  </a:rPr>
                  <a:t>az </a:t>
                </a:r>
                <a:r>
                  <a:rPr lang="hu-HU" sz="2400" i="1" dirty="0">
                    <a:latin typeface="Arial" pitchFamily="34" charset="0"/>
                    <a:cs typeface="Arial" pitchFamily="34" charset="0"/>
                  </a:rPr>
                  <a:t>x = </a:t>
                </a:r>
                <a14:m>
                  <m:oMath xmlns:m="http://schemas.openxmlformats.org/officeDocument/2006/math">
                    <m:r>
                      <a:rPr lang="hu-HU" sz="2400" i="1">
                        <a:latin typeface="Cambria Math"/>
                        <a:cs typeface="Arial" pitchFamily="34" charset="0"/>
                      </a:rPr>
                      <m:t>𝑎</m:t>
                    </m:r>
                  </m:oMath>
                </a14:m>
                <a:r>
                  <a:rPr lang="hu-HU" sz="2400" i="1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hu-HU" sz="2400" dirty="0">
                    <a:latin typeface="Arial" pitchFamily="34" charset="0"/>
                    <a:cs typeface="Arial" pitchFamily="34" charset="0"/>
                  </a:rPr>
                  <a:t>és </a:t>
                </a:r>
                <a:r>
                  <a:rPr lang="hu-HU" sz="2400" i="1" dirty="0">
                    <a:latin typeface="Arial" pitchFamily="34" charset="0"/>
                    <a:cs typeface="Arial" pitchFamily="34" charset="0"/>
                  </a:rPr>
                  <a:t>x = b </a:t>
                </a:r>
                <a:r>
                  <a:rPr lang="hu-HU" sz="2400" dirty="0">
                    <a:latin typeface="Arial" pitchFamily="34" charset="0"/>
                    <a:cs typeface="Arial" pitchFamily="34" charset="0"/>
                  </a:rPr>
                  <a:t>egyenesek által közrezárt (korlátos) síkidom területét úgy határozzuk meg, hogy</a:t>
                </a:r>
              </a:p>
            </p:txBody>
          </p:sp>
        </mc:Choice>
        <mc:Fallback>
          <p:sp>
            <p:nvSpPr>
              <p:cNvPr id="4" name="Szövegdoboz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898" y="987574"/>
                <a:ext cx="7923559" cy="1177245"/>
              </a:xfrm>
              <a:prstGeom prst="rect">
                <a:avLst/>
              </a:prstGeom>
              <a:blipFill rotWithShape="1">
                <a:blip r:embed="rId2"/>
                <a:stretch>
                  <a:fillRect l="-1540" t="-4663" b="-12435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églalap 4"/>
          <p:cNvSpPr/>
          <p:nvPr/>
        </p:nvSpPr>
        <p:spPr>
          <a:xfrm>
            <a:off x="752899" y="2139702"/>
            <a:ext cx="7816065" cy="80791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257175" indent="-257175">
              <a:buFont typeface="Arial" pitchFamily="34" charset="0"/>
              <a:buChar char="•"/>
            </a:pPr>
            <a:r>
              <a:rPr lang="hu-HU" sz="2400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hu-HU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zérus helyei segítségével az 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[</a:t>
            </a:r>
            <a:r>
              <a:rPr lang="en-US" sz="2400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a, b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]</a:t>
            </a:r>
            <a:r>
              <a:rPr lang="hu-HU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intervallumot részekre bontjuk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</a:t>
            </a:r>
            <a:endParaRPr lang="hu-HU" sz="2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églalap 6"/>
          <p:cNvSpPr/>
          <p:nvPr/>
        </p:nvSpPr>
        <p:spPr>
          <a:xfrm>
            <a:off x="752898" y="2915965"/>
            <a:ext cx="7816066" cy="80791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257175" indent="-257175">
              <a:buFont typeface="Arial" pitchFamily="34" charset="0"/>
              <a:buChar char="•"/>
            </a:pPr>
            <a:r>
              <a:rPr lang="hu-HU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meghatározzuk az egyes részintervallumokon a függvény határozott integrálját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</a:t>
            </a:r>
            <a:endParaRPr lang="hu-HU" sz="2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églalap 8"/>
          <p:cNvSpPr/>
          <p:nvPr/>
        </p:nvSpPr>
        <p:spPr>
          <a:xfrm>
            <a:off x="774466" y="3708053"/>
            <a:ext cx="6390159" cy="80791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257175" indent="-257175">
              <a:buFont typeface="Arial" pitchFamily="34" charset="0"/>
              <a:buChar char="•"/>
            </a:pPr>
            <a:r>
              <a:rPr lang="hu-HU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majd a kapott integrálok abszolút értékét összeadjuk.</a:t>
            </a:r>
          </a:p>
        </p:txBody>
      </p:sp>
    </p:spTree>
    <p:extLst>
      <p:ext uri="{BB962C8B-B14F-4D97-AF65-F5344CB8AC3E}">
        <p14:creationId xmlns:p14="http://schemas.microsoft.com/office/powerpoint/2010/main" val="1516995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/>
          <p:cNvSpPr txBox="1"/>
          <p:nvPr/>
        </p:nvSpPr>
        <p:spPr>
          <a:xfrm>
            <a:off x="611560" y="483518"/>
            <a:ext cx="1129155" cy="407804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hu-HU" sz="2200" b="1" dirty="0">
                <a:latin typeface="Arial" pitchFamily="34" charset="0"/>
                <a:cs typeface="Arial" pitchFamily="34" charset="0"/>
              </a:rPr>
              <a:t>Feladat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Szövegdoboz 3"/>
              <p:cNvSpPr txBox="1"/>
              <p:nvPr/>
            </p:nvSpPr>
            <p:spPr>
              <a:xfrm>
                <a:off x="755578" y="861560"/>
                <a:ext cx="7992888" cy="1084912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 rtlCol="0">
                <a:spAutoFit/>
              </a:bodyPr>
              <a:lstStyle/>
              <a:p>
                <a:r>
                  <a:rPr lang="hu-HU" sz="2200" dirty="0">
                    <a:latin typeface="Arial" pitchFamily="34" charset="0"/>
                    <a:cs typeface="Arial" pitchFamily="34" charset="0"/>
                  </a:rPr>
                  <a:t>Adott az </a:t>
                </a:r>
                <a14:m>
                  <m:oMath xmlns:m="http://schemas.openxmlformats.org/officeDocument/2006/math">
                    <m:r>
                      <a:rPr lang="hu-HU" sz="2200" i="1">
                        <a:latin typeface="Cambria Math"/>
                        <a:cs typeface="Arial" pitchFamily="34" charset="0"/>
                      </a:rPr>
                      <m:t>𝑓</m:t>
                    </m:r>
                    <m:r>
                      <a:rPr lang="hu-HU" sz="2200" i="1">
                        <a:latin typeface="Cambria Math"/>
                        <a:cs typeface="Arial" pitchFamily="34" charset="0"/>
                      </a:rPr>
                      <m:t>:</m:t>
                    </m:r>
                    <m:r>
                      <a:rPr lang="hu-HU" sz="2200" b="1" i="1">
                        <a:latin typeface="Cambria Math"/>
                        <a:cs typeface="Arial" pitchFamily="34" charset="0"/>
                      </a:rPr>
                      <m:t>𝑹</m:t>
                    </m:r>
                    <m:r>
                      <a:rPr lang="hu-HU" sz="2200" i="1">
                        <a:latin typeface="Cambria Math"/>
                        <a:ea typeface="Cambria Math"/>
                        <a:cs typeface="Arial" pitchFamily="34" charset="0"/>
                      </a:rPr>
                      <m:t>→</m:t>
                    </m:r>
                    <m:r>
                      <a:rPr lang="hu-HU" sz="2200" b="1" i="1">
                        <a:latin typeface="Cambria Math"/>
                        <a:ea typeface="Cambria Math"/>
                        <a:cs typeface="Arial" pitchFamily="34" charset="0"/>
                      </a:rPr>
                      <m:t>𝑹</m:t>
                    </m:r>
                    <m:r>
                      <a:rPr lang="hu-HU" sz="2200" i="1">
                        <a:latin typeface="Cambria Math"/>
                        <a:ea typeface="Cambria Math"/>
                        <a:cs typeface="Arial" pitchFamily="34" charset="0"/>
                      </a:rPr>
                      <m:t>,  </m:t>
                    </m:r>
                    <m:r>
                      <a:rPr lang="hu-HU" sz="2200" i="1">
                        <a:latin typeface="Cambria Math"/>
                        <a:ea typeface="Cambria Math"/>
                        <a:cs typeface="Arial" pitchFamily="34" charset="0"/>
                      </a:rPr>
                      <m:t>𝑓</m:t>
                    </m:r>
                    <m:d>
                      <m:dPr>
                        <m:ctrlPr>
                          <a:rPr lang="hu-HU" sz="2200" i="1">
                            <a:latin typeface="Cambria Math"/>
                            <a:ea typeface="Cambria Math"/>
                            <a:cs typeface="Arial" pitchFamily="34" charset="0"/>
                          </a:rPr>
                        </m:ctrlPr>
                      </m:dPr>
                      <m:e>
                        <m:r>
                          <a:rPr lang="hu-HU" sz="2200" i="1">
                            <a:latin typeface="Cambria Math"/>
                            <a:ea typeface="Cambria Math"/>
                            <a:cs typeface="Arial" pitchFamily="34" charset="0"/>
                          </a:rPr>
                          <m:t>𝑥</m:t>
                        </m:r>
                      </m:e>
                    </m:d>
                    <m:r>
                      <a:rPr lang="hu-HU" sz="2200" i="1">
                        <a:latin typeface="Cambria Math"/>
                        <a:ea typeface="Cambria Math"/>
                        <a:cs typeface="Arial" pitchFamily="34" charset="0"/>
                      </a:rPr>
                      <m:t>=−</m:t>
                    </m:r>
                    <m:sSup>
                      <m:sSupPr>
                        <m:ctrlPr>
                          <a:rPr lang="hu-HU" sz="2200" i="1">
                            <a:latin typeface="Cambria Math"/>
                            <a:ea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hu-HU" sz="2200" i="1">
                            <a:latin typeface="Cambria Math"/>
                            <a:ea typeface="Cambria Math"/>
                            <a:cs typeface="Arial" pitchFamily="34" charset="0"/>
                          </a:rPr>
                          <m:t>𝑥</m:t>
                        </m:r>
                      </m:e>
                      <m:sup>
                        <m:r>
                          <a:rPr lang="hu-HU" sz="2200" i="1">
                            <a:latin typeface="Cambria Math"/>
                            <a:ea typeface="Cambria Math"/>
                            <a:cs typeface="Arial" pitchFamily="34" charset="0"/>
                          </a:rPr>
                          <m:t>2</m:t>
                        </m:r>
                      </m:sup>
                    </m:sSup>
                    <m:r>
                      <a:rPr lang="hu-HU" sz="2200" i="1">
                        <a:latin typeface="Cambria Math"/>
                        <a:ea typeface="Cambria Math"/>
                        <a:cs typeface="Arial" pitchFamily="34" charset="0"/>
                      </a:rPr>
                      <m:t>−</m:t>
                    </m:r>
                    <m:r>
                      <a:rPr lang="hu-HU" sz="2200" i="1">
                        <a:latin typeface="Cambria Math"/>
                        <a:ea typeface="Cambria Math"/>
                        <a:cs typeface="Arial" pitchFamily="34" charset="0"/>
                      </a:rPr>
                      <m:t>𝑥</m:t>
                    </m:r>
                    <m:r>
                      <a:rPr lang="hu-HU" sz="2200" i="1">
                        <a:latin typeface="Cambria Math"/>
                        <a:ea typeface="Cambria Math"/>
                        <a:cs typeface="Arial" pitchFamily="34" charset="0"/>
                      </a:rPr>
                      <m:t>+2</m:t>
                    </m:r>
                  </m:oMath>
                </a14:m>
                <a:r>
                  <a:rPr lang="hu-HU" sz="2200" dirty="0">
                    <a:latin typeface="Arial" pitchFamily="34" charset="0"/>
                    <a:cs typeface="Arial" pitchFamily="34" charset="0"/>
                  </a:rPr>
                  <a:t>  függvény. Határozd meg a függvény grafikus képe és az </a:t>
                </a:r>
                <a:r>
                  <a:rPr lang="hu-HU" sz="2200" i="1" dirty="0" err="1">
                    <a:latin typeface="Arial" pitchFamily="34" charset="0"/>
                    <a:cs typeface="Arial" pitchFamily="34" charset="0"/>
                  </a:rPr>
                  <a:t>Ox</a:t>
                </a:r>
                <a:r>
                  <a:rPr lang="hu-HU" sz="2200" dirty="0">
                    <a:latin typeface="Arial" pitchFamily="34" charset="0"/>
                    <a:cs typeface="Arial" pitchFamily="34" charset="0"/>
                  </a:rPr>
                  <a:t> tengely által közrezárt síkidom területét a </a:t>
                </a:r>
                <a:r>
                  <a:rPr lang="en-US" sz="2200" dirty="0">
                    <a:latin typeface="Arial" pitchFamily="34" charset="0"/>
                    <a:cs typeface="Arial" pitchFamily="34" charset="0"/>
                  </a:rPr>
                  <a:t>[-3, 3] </a:t>
                </a:r>
                <a:r>
                  <a:rPr lang="hu-HU" sz="2200" dirty="0">
                    <a:latin typeface="Arial" pitchFamily="34" charset="0"/>
                    <a:cs typeface="Arial" pitchFamily="34" charset="0"/>
                  </a:rPr>
                  <a:t>intervallumon.</a:t>
                </a:r>
              </a:p>
            </p:txBody>
          </p:sp>
        </mc:Choice>
        <mc:Fallback>
          <p:sp>
            <p:nvSpPr>
              <p:cNvPr id="4" name="Szövegdoboz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8" y="861560"/>
                <a:ext cx="7992888" cy="1084912"/>
              </a:xfrm>
              <a:prstGeom prst="rect">
                <a:avLst/>
              </a:prstGeom>
              <a:blipFill rotWithShape="1">
                <a:blip r:embed="rId3"/>
                <a:stretch>
                  <a:fillRect l="-1220" t="-3933" r="-534" b="-11798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zövegdoboz 5"/>
          <p:cNvSpPr txBox="1"/>
          <p:nvPr/>
        </p:nvSpPr>
        <p:spPr>
          <a:xfrm>
            <a:off x="611560" y="1995686"/>
            <a:ext cx="1443344" cy="407804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hu-HU" sz="2200" b="1" dirty="0">
                <a:latin typeface="Arial" pitchFamily="34" charset="0"/>
                <a:cs typeface="Arial" pitchFamily="34" charset="0"/>
              </a:rPr>
              <a:t>Megoldás</a:t>
            </a:r>
          </a:p>
        </p:txBody>
      </p:sp>
      <p:graphicFrame>
        <p:nvGraphicFramePr>
          <p:cNvPr id="7" name="Objektum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7496912"/>
              </p:ext>
            </p:extLst>
          </p:nvPr>
        </p:nvGraphicFramePr>
        <p:xfrm>
          <a:off x="2000296" y="2067694"/>
          <a:ext cx="1347568" cy="3593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4" name="Equation" r:id="rId4" imgW="571320" imgH="203040" progId="Equation.DSMT4">
                  <p:embed/>
                </p:oleObj>
              </mc:Choice>
              <mc:Fallback>
                <p:oleObj name="Equation" r:id="rId4" imgW="57132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000296" y="2067694"/>
                        <a:ext cx="1347568" cy="3593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um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7525634"/>
              </p:ext>
            </p:extLst>
          </p:nvPr>
        </p:nvGraphicFramePr>
        <p:xfrm>
          <a:off x="3347864" y="1995686"/>
          <a:ext cx="3033237" cy="4452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5" name="Equation" r:id="rId6" imgW="1168200" imgH="228600" progId="Equation.DSMT4">
                  <p:embed/>
                </p:oleObj>
              </mc:Choice>
              <mc:Fallback>
                <p:oleObj name="Equation" r:id="rId6" imgW="11682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347864" y="1995686"/>
                        <a:ext cx="3033237" cy="4452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um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06597"/>
              </p:ext>
            </p:extLst>
          </p:nvPr>
        </p:nvGraphicFramePr>
        <p:xfrm>
          <a:off x="3273934" y="2499742"/>
          <a:ext cx="3413837" cy="4042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6" name="Equation" r:id="rId8" imgW="1447560" imgH="228600" progId="Equation.DSMT4">
                  <p:embed/>
                </p:oleObj>
              </mc:Choice>
              <mc:Fallback>
                <p:oleObj name="Equation" r:id="rId8" imgW="14475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273934" y="2499742"/>
                        <a:ext cx="3413837" cy="40427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um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9519415"/>
              </p:ext>
            </p:extLst>
          </p:nvPr>
        </p:nvGraphicFramePr>
        <p:xfrm>
          <a:off x="3341062" y="2931790"/>
          <a:ext cx="3743243" cy="7636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7" name="Equation" r:id="rId10" imgW="1587240" imgH="431640" progId="Equation.DSMT4">
                  <p:embed/>
                </p:oleObj>
              </mc:Choice>
              <mc:Fallback>
                <p:oleObj name="Equation" r:id="rId10" imgW="158724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341062" y="2931790"/>
                        <a:ext cx="3743243" cy="7636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um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5079601"/>
              </p:ext>
            </p:extLst>
          </p:nvPr>
        </p:nvGraphicFramePr>
        <p:xfrm>
          <a:off x="3407153" y="3679043"/>
          <a:ext cx="3503675" cy="7636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8" name="Equation" r:id="rId12" imgW="1485720" imgH="431640" progId="Equation.DSMT4">
                  <p:embed/>
                </p:oleObj>
              </mc:Choice>
              <mc:Fallback>
                <p:oleObj name="Equation" r:id="rId12" imgW="148572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407153" y="3679043"/>
                        <a:ext cx="3503675" cy="7636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ktum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7164554"/>
              </p:ext>
            </p:extLst>
          </p:nvPr>
        </p:nvGraphicFramePr>
        <p:xfrm>
          <a:off x="1989819" y="4443993"/>
          <a:ext cx="1449383" cy="39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9" name="Equation" r:id="rId14" imgW="558720" imgH="203040" progId="Equation.DSMT4">
                  <p:embed/>
                </p:oleObj>
              </mc:Choice>
              <mc:Fallback>
                <p:oleObj name="Equation" r:id="rId14" imgW="55872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989819" y="4443993"/>
                        <a:ext cx="1449383" cy="395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églalap 12"/>
          <p:cNvSpPr/>
          <p:nvPr/>
        </p:nvSpPr>
        <p:spPr>
          <a:xfrm>
            <a:off x="3563888" y="123478"/>
            <a:ext cx="19116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 err="1">
                <a:latin typeface="Arial" pitchFamily="34" charset="0"/>
                <a:cs typeface="Arial" pitchFamily="34" charset="0"/>
              </a:rPr>
              <a:t>Te</a:t>
            </a:r>
            <a:r>
              <a:rPr lang="hu-HU" sz="1800" b="1" dirty="0" err="1">
                <a:latin typeface="Arial" pitchFamily="34" charset="0"/>
                <a:cs typeface="Arial" pitchFamily="34" charset="0"/>
              </a:rPr>
              <a:t>rületszámítás</a:t>
            </a:r>
            <a:endParaRPr lang="hu-HU" sz="1800" dirty="0"/>
          </a:p>
        </p:txBody>
      </p:sp>
    </p:spTree>
    <p:extLst>
      <p:ext uri="{BB962C8B-B14F-4D97-AF65-F5344CB8AC3E}">
        <p14:creationId xmlns:p14="http://schemas.microsoft.com/office/powerpoint/2010/main" val="2246467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82" name="Picture 3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4560" y="1347614"/>
            <a:ext cx="2126552" cy="340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zövegdoboz 4"/>
          <p:cNvSpPr txBox="1"/>
          <p:nvPr/>
        </p:nvSpPr>
        <p:spPr>
          <a:xfrm>
            <a:off x="521022" y="1563638"/>
            <a:ext cx="1443344" cy="407804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hu-HU" sz="2200" b="1" dirty="0" smtClean="0">
                <a:latin typeface="Arial" pitchFamily="34" charset="0"/>
                <a:cs typeface="Arial" pitchFamily="34" charset="0"/>
              </a:rPr>
              <a:t>Megoldás</a:t>
            </a:r>
            <a:endParaRPr lang="hu-HU" sz="2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611560" y="1923678"/>
            <a:ext cx="5472608" cy="74635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hu-HU" sz="2200" dirty="0">
                <a:latin typeface="Arial" pitchFamily="34" charset="0"/>
                <a:cs typeface="Arial" pitchFamily="34" charset="0"/>
              </a:rPr>
              <a:t>A terület három részből tevődik össze, tehát három integrál összegeként írható fel</a:t>
            </a:r>
          </a:p>
        </p:txBody>
      </p:sp>
      <p:graphicFrame>
        <p:nvGraphicFramePr>
          <p:cNvPr id="7" name="Objektum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9379980"/>
              </p:ext>
            </p:extLst>
          </p:nvPr>
        </p:nvGraphicFramePr>
        <p:xfrm>
          <a:off x="614670" y="2736835"/>
          <a:ext cx="2373154" cy="9150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8" name="Equation" r:id="rId4" imgW="914400" imgH="469800" progId="Equation.DSMT4">
                  <p:embed/>
                </p:oleObj>
              </mc:Choice>
              <mc:Fallback>
                <p:oleObj name="Equation" r:id="rId4" imgW="91440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14670" y="2736835"/>
                        <a:ext cx="2373154" cy="9150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10" name="Szövegdoboz 9"/>
              <p:cNvSpPr txBox="1"/>
              <p:nvPr/>
            </p:nvSpPr>
            <p:spPr>
              <a:xfrm>
                <a:off x="467544" y="555526"/>
                <a:ext cx="7992888" cy="992579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 rtlCol="0">
                <a:spAutoFit/>
              </a:bodyPr>
              <a:lstStyle/>
              <a:p>
                <a:r>
                  <a:rPr lang="hu-HU" sz="2000" b="1" dirty="0" smtClean="0">
                    <a:latin typeface="Arial" pitchFamily="34" charset="0"/>
                    <a:cs typeface="Arial" pitchFamily="34" charset="0"/>
                  </a:rPr>
                  <a:t>Feladat: </a:t>
                </a:r>
                <a:r>
                  <a:rPr lang="hu-HU" sz="2000" dirty="0" smtClean="0">
                    <a:latin typeface="Arial" pitchFamily="34" charset="0"/>
                    <a:cs typeface="Arial" pitchFamily="34" charset="0"/>
                  </a:rPr>
                  <a:t>Adott </a:t>
                </a:r>
                <a:r>
                  <a:rPr lang="hu-HU" sz="2000" dirty="0">
                    <a:latin typeface="Arial" pitchFamily="34" charset="0"/>
                    <a:cs typeface="Arial" pitchFamily="34" charset="0"/>
                  </a:rPr>
                  <a:t>az </a:t>
                </a:r>
                <a14:m>
                  <m:oMath xmlns:m="http://schemas.openxmlformats.org/officeDocument/2006/math">
                    <m:r>
                      <a:rPr lang="hu-HU" sz="2000" i="1">
                        <a:latin typeface="Cambria Math"/>
                        <a:cs typeface="Arial" pitchFamily="34" charset="0"/>
                      </a:rPr>
                      <m:t>𝑓</m:t>
                    </m:r>
                    <m:r>
                      <a:rPr lang="hu-HU" sz="2000" i="1">
                        <a:latin typeface="Cambria Math"/>
                        <a:cs typeface="Arial" pitchFamily="34" charset="0"/>
                      </a:rPr>
                      <m:t>:</m:t>
                    </m:r>
                    <m:r>
                      <a:rPr lang="hu-HU" sz="2000" b="1" i="1">
                        <a:latin typeface="Cambria Math"/>
                        <a:cs typeface="Arial" pitchFamily="34" charset="0"/>
                      </a:rPr>
                      <m:t>𝑹</m:t>
                    </m:r>
                    <m:r>
                      <a:rPr lang="hu-HU" sz="2000" i="1">
                        <a:latin typeface="Cambria Math"/>
                        <a:ea typeface="Cambria Math"/>
                        <a:cs typeface="Arial" pitchFamily="34" charset="0"/>
                      </a:rPr>
                      <m:t>→</m:t>
                    </m:r>
                    <m:r>
                      <a:rPr lang="hu-HU" sz="2000" b="1" i="1">
                        <a:latin typeface="Cambria Math"/>
                        <a:ea typeface="Cambria Math"/>
                        <a:cs typeface="Arial" pitchFamily="34" charset="0"/>
                      </a:rPr>
                      <m:t>𝑹</m:t>
                    </m:r>
                    <m:r>
                      <a:rPr lang="hu-HU" sz="2000" i="1">
                        <a:latin typeface="Cambria Math"/>
                        <a:ea typeface="Cambria Math"/>
                        <a:cs typeface="Arial" pitchFamily="34" charset="0"/>
                      </a:rPr>
                      <m:t>,  </m:t>
                    </m:r>
                    <m:r>
                      <a:rPr lang="hu-HU" sz="2000" i="1">
                        <a:latin typeface="Cambria Math"/>
                        <a:ea typeface="Cambria Math"/>
                        <a:cs typeface="Arial" pitchFamily="34" charset="0"/>
                      </a:rPr>
                      <m:t>𝑓</m:t>
                    </m:r>
                    <m:d>
                      <m:dPr>
                        <m:ctrlPr>
                          <a:rPr lang="hu-HU" sz="2000" i="1">
                            <a:latin typeface="Cambria Math"/>
                            <a:ea typeface="Cambria Math"/>
                            <a:cs typeface="Arial" pitchFamily="34" charset="0"/>
                          </a:rPr>
                        </m:ctrlPr>
                      </m:dPr>
                      <m:e>
                        <m:r>
                          <a:rPr lang="hu-HU" sz="2000" i="1">
                            <a:latin typeface="Cambria Math"/>
                            <a:ea typeface="Cambria Math"/>
                            <a:cs typeface="Arial" pitchFamily="34" charset="0"/>
                          </a:rPr>
                          <m:t>𝑥</m:t>
                        </m:r>
                      </m:e>
                    </m:d>
                    <m:r>
                      <a:rPr lang="hu-HU" sz="2000" i="1">
                        <a:latin typeface="Cambria Math"/>
                        <a:ea typeface="Cambria Math"/>
                        <a:cs typeface="Arial" pitchFamily="34" charset="0"/>
                      </a:rPr>
                      <m:t>=−</m:t>
                    </m:r>
                    <m:sSup>
                      <m:sSupPr>
                        <m:ctrlPr>
                          <a:rPr lang="hu-HU" sz="2000" i="1">
                            <a:latin typeface="Cambria Math"/>
                            <a:ea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hu-HU" sz="2000" i="1">
                            <a:latin typeface="Cambria Math"/>
                            <a:ea typeface="Cambria Math"/>
                            <a:cs typeface="Arial" pitchFamily="34" charset="0"/>
                          </a:rPr>
                          <m:t>𝑥</m:t>
                        </m:r>
                      </m:e>
                      <m:sup>
                        <m:r>
                          <a:rPr lang="hu-HU" sz="2000" i="1">
                            <a:latin typeface="Cambria Math"/>
                            <a:ea typeface="Cambria Math"/>
                            <a:cs typeface="Arial" pitchFamily="34" charset="0"/>
                          </a:rPr>
                          <m:t>2</m:t>
                        </m:r>
                      </m:sup>
                    </m:sSup>
                    <m:r>
                      <a:rPr lang="hu-HU" sz="2000" i="1">
                        <a:latin typeface="Cambria Math"/>
                        <a:ea typeface="Cambria Math"/>
                        <a:cs typeface="Arial" pitchFamily="34" charset="0"/>
                      </a:rPr>
                      <m:t>−</m:t>
                    </m:r>
                    <m:r>
                      <a:rPr lang="hu-HU" sz="2000" i="1">
                        <a:latin typeface="Cambria Math"/>
                        <a:ea typeface="Cambria Math"/>
                        <a:cs typeface="Arial" pitchFamily="34" charset="0"/>
                      </a:rPr>
                      <m:t>𝑥</m:t>
                    </m:r>
                    <m:r>
                      <a:rPr lang="hu-HU" sz="2000" i="1">
                        <a:latin typeface="Cambria Math"/>
                        <a:ea typeface="Cambria Math"/>
                        <a:cs typeface="Arial" pitchFamily="34" charset="0"/>
                      </a:rPr>
                      <m:t>+2</m:t>
                    </m:r>
                  </m:oMath>
                </a14:m>
                <a:r>
                  <a:rPr lang="hu-HU" sz="2000" dirty="0">
                    <a:latin typeface="Arial" pitchFamily="34" charset="0"/>
                    <a:cs typeface="Arial" pitchFamily="34" charset="0"/>
                  </a:rPr>
                  <a:t>  függvény. Határozd meg a függvény grafikus képe és az </a:t>
                </a:r>
                <a:r>
                  <a:rPr lang="hu-HU" sz="2000" i="1" dirty="0" err="1">
                    <a:latin typeface="Arial" pitchFamily="34" charset="0"/>
                    <a:cs typeface="Arial" pitchFamily="34" charset="0"/>
                  </a:rPr>
                  <a:t>Ox</a:t>
                </a:r>
                <a:r>
                  <a:rPr lang="hu-HU" sz="2000" dirty="0">
                    <a:latin typeface="Arial" pitchFamily="34" charset="0"/>
                    <a:cs typeface="Arial" pitchFamily="34" charset="0"/>
                  </a:rPr>
                  <a:t> tengely által közrezárt síkidom területét a 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[-3, 3] </a:t>
                </a:r>
                <a:r>
                  <a:rPr lang="hu-HU" sz="2000" dirty="0">
                    <a:latin typeface="Arial" pitchFamily="34" charset="0"/>
                    <a:cs typeface="Arial" pitchFamily="34" charset="0"/>
                  </a:rPr>
                  <a:t>intervallumon.</a:t>
                </a:r>
              </a:p>
            </p:txBody>
          </p:sp>
        </mc:Choice>
        <mc:Fallback>
          <p:sp>
            <p:nvSpPr>
              <p:cNvPr id="10" name="Szövegdoboz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555526"/>
                <a:ext cx="7992888" cy="992579"/>
              </a:xfrm>
              <a:prstGeom prst="rect">
                <a:avLst/>
              </a:prstGeom>
              <a:blipFill rotWithShape="1">
                <a:blip r:embed="rId6"/>
                <a:stretch>
                  <a:fillRect l="-1144" t="-3681" b="-11656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Objektum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5868164"/>
              </p:ext>
            </p:extLst>
          </p:nvPr>
        </p:nvGraphicFramePr>
        <p:xfrm>
          <a:off x="1046064" y="3719513"/>
          <a:ext cx="1509712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9" name="Equation" r:id="rId7" imgW="774360" imgH="482400" progId="Equation.DSMT4">
                  <p:embed/>
                </p:oleObj>
              </mc:Choice>
              <mc:Fallback>
                <p:oleObj name="Equation" r:id="rId7" imgW="77436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046064" y="3719513"/>
                        <a:ext cx="1509712" cy="939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églalap 10"/>
          <p:cNvSpPr/>
          <p:nvPr/>
        </p:nvSpPr>
        <p:spPr>
          <a:xfrm>
            <a:off x="3563888" y="123478"/>
            <a:ext cx="19116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 err="1">
                <a:latin typeface="Arial" pitchFamily="34" charset="0"/>
                <a:cs typeface="Arial" pitchFamily="34" charset="0"/>
              </a:rPr>
              <a:t>Te</a:t>
            </a:r>
            <a:r>
              <a:rPr lang="hu-HU" sz="1800" b="1" dirty="0" err="1">
                <a:latin typeface="Arial" pitchFamily="34" charset="0"/>
                <a:cs typeface="Arial" pitchFamily="34" charset="0"/>
              </a:rPr>
              <a:t>rületszámítás</a:t>
            </a:r>
            <a:endParaRPr lang="hu-HU" sz="1800" dirty="0"/>
          </a:p>
        </p:txBody>
      </p:sp>
      <p:graphicFrame>
        <p:nvGraphicFramePr>
          <p:cNvPr id="8" name="Objektum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3468054"/>
              </p:ext>
            </p:extLst>
          </p:nvPr>
        </p:nvGraphicFramePr>
        <p:xfrm>
          <a:off x="2555776" y="3724275"/>
          <a:ext cx="1497013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0" name="Equation" r:id="rId9" imgW="698400" imgH="457200" progId="Equation.DSMT4">
                  <p:embed/>
                </p:oleObj>
              </mc:Choice>
              <mc:Fallback>
                <p:oleObj name="Equation" r:id="rId9" imgW="69840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555776" y="3724275"/>
                        <a:ext cx="1497013" cy="981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ktum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2554375"/>
              </p:ext>
            </p:extLst>
          </p:nvPr>
        </p:nvGraphicFramePr>
        <p:xfrm>
          <a:off x="4073151" y="3685410"/>
          <a:ext cx="1578969" cy="10344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1" name="Equation" r:id="rId11" imgW="736560" imgH="482400" progId="Equation.DSMT4">
                  <p:embed/>
                </p:oleObj>
              </mc:Choice>
              <mc:Fallback>
                <p:oleObj name="Equation" r:id="rId11" imgW="73656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073151" y="3685410"/>
                        <a:ext cx="1578969" cy="10344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32044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3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9944" y="1059582"/>
            <a:ext cx="2126552" cy="340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zövegdoboz 4"/>
          <p:cNvSpPr txBox="1"/>
          <p:nvPr/>
        </p:nvSpPr>
        <p:spPr>
          <a:xfrm>
            <a:off x="323528" y="1330628"/>
            <a:ext cx="1321516" cy="377026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hu-HU" sz="2000" b="1" dirty="0">
                <a:latin typeface="Arial" pitchFamily="34" charset="0"/>
                <a:cs typeface="Arial" pitchFamily="34" charset="0"/>
              </a:rPr>
              <a:t>Megoldás</a:t>
            </a:r>
          </a:p>
        </p:txBody>
      </p:sp>
      <p:graphicFrame>
        <p:nvGraphicFramePr>
          <p:cNvPr id="7" name="Objektum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7069415"/>
              </p:ext>
            </p:extLst>
          </p:nvPr>
        </p:nvGraphicFramePr>
        <p:xfrm>
          <a:off x="342127" y="1635646"/>
          <a:ext cx="3293769" cy="4494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4" name="Equation" r:id="rId4" imgW="1536480" imgH="279360" progId="Equation.DSMT4">
                  <p:embed/>
                </p:oleObj>
              </mc:Choice>
              <mc:Fallback>
                <p:oleObj name="Equation" r:id="rId4" imgW="153648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42127" y="1635646"/>
                        <a:ext cx="3293769" cy="4494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um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4473238"/>
              </p:ext>
            </p:extLst>
          </p:nvPr>
        </p:nvGraphicFramePr>
        <p:xfrm>
          <a:off x="577527" y="2067694"/>
          <a:ext cx="4354513" cy="6869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5" name="Equation" r:id="rId6" imgW="2234880" imgH="469800" progId="Equation.DSMT4">
                  <p:embed/>
                </p:oleObj>
              </mc:Choice>
              <mc:Fallback>
                <p:oleObj name="Equation" r:id="rId6" imgW="223488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77527" y="2067694"/>
                        <a:ext cx="4354513" cy="6869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um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3205574"/>
              </p:ext>
            </p:extLst>
          </p:nvPr>
        </p:nvGraphicFramePr>
        <p:xfrm>
          <a:off x="179512" y="2794628"/>
          <a:ext cx="6772147" cy="6412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6" name="Equation" r:id="rId8" imgW="3822480" imgH="482400" progId="Equation.DSMT4">
                  <p:embed/>
                </p:oleObj>
              </mc:Choice>
              <mc:Fallback>
                <p:oleObj name="Equation" r:id="rId8" imgW="382248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79512" y="2794628"/>
                        <a:ext cx="6772147" cy="6412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ktum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8468890"/>
              </p:ext>
            </p:extLst>
          </p:nvPr>
        </p:nvGraphicFramePr>
        <p:xfrm>
          <a:off x="328569" y="3476450"/>
          <a:ext cx="3307327" cy="6074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7" name="Equation" r:id="rId10" imgW="1866600" imgH="457200" progId="Equation.DSMT4">
                  <p:embed/>
                </p:oleObj>
              </mc:Choice>
              <mc:Fallback>
                <p:oleObj name="Equation" r:id="rId10" imgW="186660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28569" y="3476450"/>
                        <a:ext cx="3307327" cy="6074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ktum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1824540"/>
              </p:ext>
            </p:extLst>
          </p:nvPr>
        </p:nvGraphicFramePr>
        <p:xfrm>
          <a:off x="351068" y="4155926"/>
          <a:ext cx="3284828" cy="6074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8" name="Equation" r:id="rId12" imgW="1854000" imgH="457200" progId="Equation.DSMT4">
                  <p:embed/>
                </p:oleObj>
              </mc:Choice>
              <mc:Fallback>
                <p:oleObj name="Equation" r:id="rId12" imgW="185400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51068" y="4155926"/>
                        <a:ext cx="3284828" cy="6074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ktum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5813424"/>
              </p:ext>
            </p:extLst>
          </p:nvPr>
        </p:nvGraphicFramePr>
        <p:xfrm>
          <a:off x="4159032" y="4515966"/>
          <a:ext cx="2429192" cy="5738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9" name="Equation" r:id="rId14" imgW="1371600" imgH="431640" progId="Equation.DSMT4">
                  <p:embed/>
                </p:oleObj>
              </mc:Choice>
              <mc:Fallback>
                <p:oleObj name="Equation" r:id="rId14" imgW="137160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4159032" y="4515966"/>
                        <a:ext cx="2429192" cy="5738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16" name="Szövegdoboz 15"/>
              <p:cNvSpPr txBox="1"/>
              <p:nvPr/>
            </p:nvSpPr>
            <p:spPr>
              <a:xfrm>
                <a:off x="251998" y="483518"/>
                <a:ext cx="7992888" cy="900246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 rtlCol="0">
                <a:spAutoFit/>
              </a:bodyPr>
              <a:lstStyle/>
              <a:p>
                <a:r>
                  <a:rPr lang="hu-HU" sz="1800" b="1" dirty="0" smtClean="0">
                    <a:latin typeface="Arial" pitchFamily="34" charset="0"/>
                    <a:cs typeface="Arial" pitchFamily="34" charset="0"/>
                  </a:rPr>
                  <a:t>Feladat:</a:t>
                </a:r>
                <a:r>
                  <a:rPr lang="hu-HU" sz="1800" dirty="0" smtClean="0">
                    <a:latin typeface="Arial" pitchFamily="34" charset="0"/>
                    <a:cs typeface="Arial" pitchFamily="34" charset="0"/>
                  </a:rPr>
                  <a:t> Adott </a:t>
                </a:r>
                <a:r>
                  <a:rPr lang="hu-HU" sz="1800" dirty="0">
                    <a:latin typeface="Arial" pitchFamily="34" charset="0"/>
                    <a:cs typeface="Arial" pitchFamily="34" charset="0"/>
                  </a:rPr>
                  <a:t>az </a:t>
                </a:r>
                <a14:m>
                  <m:oMath xmlns:m="http://schemas.openxmlformats.org/officeDocument/2006/math">
                    <m:r>
                      <a:rPr lang="hu-HU" sz="1800" i="1">
                        <a:latin typeface="Cambria Math"/>
                        <a:cs typeface="Arial" pitchFamily="34" charset="0"/>
                      </a:rPr>
                      <m:t>𝑓</m:t>
                    </m:r>
                    <m:r>
                      <a:rPr lang="hu-HU" sz="1800" i="1">
                        <a:latin typeface="Cambria Math"/>
                        <a:cs typeface="Arial" pitchFamily="34" charset="0"/>
                      </a:rPr>
                      <m:t>:</m:t>
                    </m:r>
                    <m:r>
                      <a:rPr lang="hu-HU" sz="1800" b="1" i="1">
                        <a:latin typeface="Cambria Math"/>
                        <a:cs typeface="Arial" pitchFamily="34" charset="0"/>
                      </a:rPr>
                      <m:t>𝑹</m:t>
                    </m:r>
                    <m:r>
                      <a:rPr lang="hu-HU" sz="1800" i="1">
                        <a:latin typeface="Cambria Math"/>
                        <a:ea typeface="Cambria Math"/>
                        <a:cs typeface="Arial" pitchFamily="34" charset="0"/>
                      </a:rPr>
                      <m:t>→</m:t>
                    </m:r>
                    <m:r>
                      <a:rPr lang="hu-HU" sz="1800" b="1" i="1">
                        <a:latin typeface="Cambria Math"/>
                        <a:ea typeface="Cambria Math"/>
                        <a:cs typeface="Arial" pitchFamily="34" charset="0"/>
                      </a:rPr>
                      <m:t>𝑹</m:t>
                    </m:r>
                    <m:r>
                      <a:rPr lang="hu-HU" sz="1800" i="1">
                        <a:latin typeface="Cambria Math"/>
                        <a:ea typeface="Cambria Math"/>
                        <a:cs typeface="Arial" pitchFamily="34" charset="0"/>
                      </a:rPr>
                      <m:t>,  </m:t>
                    </m:r>
                    <m:r>
                      <a:rPr lang="hu-HU" sz="1800" i="1">
                        <a:latin typeface="Cambria Math"/>
                        <a:ea typeface="Cambria Math"/>
                        <a:cs typeface="Arial" pitchFamily="34" charset="0"/>
                      </a:rPr>
                      <m:t>𝑓</m:t>
                    </m:r>
                    <m:d>
                      <m:dPr>
                        <m:ctrlPr>
                          <a:rPr lang="hu-HU" sz="1800" i="1">
                            <a:latin typeface="Cambria Math"/>
                            <a:ea typeface="Cambria Math"/>
                            <a:cs typeface="Arial" pitchFamily="34" charset="0"/>
                          </a:rPr>
                        </m:ctrlPr>
                      </m:dPr>
                      <m:e>
                        <m:r>
                          <a:rPr lang="hu-HU" sz="1800" i="1">
                            <a:latin typeface="Cambria Math"/>
                            <a:ea typeface="Cambria Math"/>
                            <a:cs typeface="Arial" pitchFamily="34" charset="0"/>
                          </a:rPr>
                          <m:t>𝑥</m:t>
                        </m:r>
                      </m:e>
                    </m:d>
                    <m:r>
                      <a:rPr lang="hu-HU" sz="1800" i="1">
                        <a:latin typeface="Cambria Math"/>
                        <a:ea typeface="Cambria Math"/>
                        <a:cs typeface="Arial" pitchFamily="34" charset="0"/>
                      </a:rPr>
                      <m:t>=−</m:t>
                    </m:r>
                    <m:sSup>
                      <m:sSupPr>
                        <m:ctrlPr>
                          <a:rPr lang="hu-HU" sz="1800" i="1">
                            <a:latin typeface="Cambria Math"/>
                            <a:ea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hu-HU" sz="1800" i="1">
                            <a:latin typeface="Cambria Math"/>
                            <a:ea typeface="Cambria Math"/>
                            <a:cs typeface="Arial" pitchFamily="34" charset="0"/>
                          </a:rPr>
                          <m:t>𝑥</m:t>
                        </m:r>
                      </m:e>
                      <m:sup>
                        <m:r>
                          <a:rPr lang="hu-HU" sz="1800" i="1">
                            <a:latin typeface="Cambria Math"/>
                            <a:ea typeface="Cambria Math"/>
                            <a:cs typeface="Arial" pitchFamily="34" charset="0"/>
                          </a:rPr>
                          <m:t>2</m:t>
                        </m:r>
                      </m:sup>
                    </m:sSup>
                    <m:r>
                      <a:rPr lang="hu-HU" sz="1800" i="1">
                        <a:latin typeface="Cambria Math"/>
                        <a:ea typeface="Cambria Math"/>
                        <a:cs typeface="Arial" pitchFamily="34" charset="0"/>
                      </a:rPr>
                      <m:t>−</m:t>
                    </m:r>
                    <m:r>
                      <a:rPr lang="hu-HU" sz="1800" i="1">
                        <a:latin typeface="Cambria Math"/>
                        <a:ea typeface="Cambria Math"/>
                        <a:cs typeface="Arial" pitchFamily="34" charset="0"/>
                      </a:rPr>
                      <m:t>𝑥</m:t>
                    </m:r>
                    <m:r>
                      <a:rPr lang="hu-HU" sz="1800" i="1">
                        <a:latin typeface="Cambria Math"/>
                        <a:ea typeface="Cambria Math"/>
                        <a:cs typeface="Arial" pitchFamily="34" charset="0"/>
                      </a:rPr>
                      <m:t>+2</m:t>
                    </m:r>
                  </m:oMath>
                </a14:m>
                <a:r>
                  <a:rPr lang="hu-HU" sz="1800" dirty="0">
                    <a:latin typeface="Arial" pitchFamily="34" charset="0"/>
                    <a:cs typeface="Arial" pitchFamily="34" charset="0"/>
                  </a:rPr>
                  <a:t>  függvény. Határozd meg a függvény grafikus képe és az </a:t>
                </a:r>
                <a:r>
                  <a:rPr lang="hu-HU" sz="1800" i="1" dirty="0" err="1">
                    <a:latin typeface="Arial" pitchFamily="34" charset="0"/>
                    <a:cs typeface="Arial" pitchFamily="34" charset="0"/>
                  </a:rPr>
                  <a:t>Ox</a:t>
                </a:r>
                <a:r>
                  <a:rPr lang="hu-HU" sz="1800" dirty="0">
                    <a:latin typeface="Arial" pitchFamily="34" charset="0"/>
                    <a:cs typeface="Arial" pitchFamily="34" charset="0"/>
                  </a:rPr>
                  <a:t> tengely által közrezárt síkidom területét </a:t>
                </a:r>
                <a:endParaRPr lang="hu-HU" sz="1800" dirty="0" smtClean="0">
                  <a:latin typeface="Arial" pitchFamily="34" charset="0"/>
                  <a:cs typeface="Arial" pitchFamily="34" charset="0"/>
                </a:endParaRPr>
              </a:p>
              <a:p>
                <a:r>
                  <a:rPr lang="hu-HU" sz="1800" dirty="0" smtClean="0">
                    <a:latin typeface="Arial" pitchFamily="34" charset="0"/>
                    <a:cs typeface="Arial" pitchFamily="34" charset="0"/>
                  </a:rPr>
                  <a:t>a </a:t>
                </a:r>
                <a:r>
                  <a:rPr lang="en-US" sz="1800" dirty="0">
                    <a:latin typeface="Arial" pitchFamily="34" charset="0"/>
                    <a:cs typeface="Arial" pitchFamily="34" charset="0"/>
                  </a:rPr>
                  <a:t>[-3, 3] </a:t>
                </a:r>
                <a:r>
                  <a:rPr lang="hu-HU" sz="1800" dirty="0">
                    <a:latin typeface="Arial" pitchFamily="34" charset="0"/>
                    <a:cs typeface="Arial" pitchFamily="34" charset="0"/>
                  </a:rPr>
                  <a:t>intervallumon.</a:t>
                </a:r>
              </a:p>
            </p:txBody>
          </p:sp>
        </mc:Choice>
        <mc:Fallback>
          <p:sp>
            <p:nvSpPr>
              <p:cNvPr id="16" name="Szövegdoboz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998" y="483518"/>
                <a:ext cx="7992888" cy="900246"/>
              </a:xfrm>
              <a:prstGeom prst="rect">
                <a:avLst/>
              </a:prstGeom>
              <a:blipFill rotWithShape="1">
                <a:blip r:embed="rId16"/>
                <a:stretch>
                  <a:fillRect l="-915" t="-4730" b="-10811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" name="Objektum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5008572"/>
              </p:ext>
            </p:extLst>
          </p:nvPr>
        </p:nvGraphicFramePr>
        <p:xfrm>
          <a:off x="3707904" y="1491630"/>
          <a:ext cx="2042035" cy="6737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00" name="Equation" r:id="rId17" imgW="1269720" imgH="419040" progId="Equation.DSMT4">
                  <p:embed/>
                </p:oleObj>
              </mc:Choice>
              <mc:Fallback>
                <p:oleObj name="Equation" r:id="rId17" imgW="126972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3707904" y="1491630"/>
                        <a:ext cx="2042035" cy="6737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um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4166021"/>
              </p:ext>
            </p:extLst>
          </p:nvPr>
        </p:nvGraphicFramePr>
        <p:xfrm>
          <a:off x="6545537" y="4568932"/>
          <a:ext cx="2058911" cy="5230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01" name="Equation" r:id="rId19" imgW="1549080" imgH="393480" progId="Equation.DSMT4">
                  <p:embed/>
                </p:oleObj>
              </mc:Choice>
              <mc:Fallback>
                <p:oleObj name="Equation" r:id="rId19" imgW="15490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6545537" y="4568932"/>
                        <a:ext cx="2058911" cy="52309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églalap 17"/>
          <p:cNvSpPr/>
          <p:nvPr/>
        </p:nvSpPr>
        <p:spPr>
          <a:xfrm>
            <a:off x="3563888" y="123478"/>
            <a:ext cx="19116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 err="1">
                <a:latin typeface="Arial" pitchFamily="34" charset="0"/>
                <a:cs typeface="Arial" pitchFamily="34" charset="0"/>
              </a:rPr>
              <a:t>Te</a:t>
            </a:r>
            <a:r>
              <a:rPr lang="hu-HU" sz="1800" b="1" dirty="0" err="1">
                <a:latin typeface="Arial" pitchFamily="34" charset="0"/>
                <a:cs typeface="Arial" pitchFamily="34" charset="0"/>
              </a:rPr>
              <a:t>rületszámítás</a:t>
            </a:r>
            <a:endParaRPr lang="hu-HU" sz="1800" dirty="0"/>
          </a:p>
        </p:txBody>
      </p:sp>
    </p:spTree>
    <p:extLst>
      <p:ext uri="{BB962C8B-B14F-4D97-AF65-F5344CB8AC3E}">
        <p14:creationId xmlns:p14="http://schemas.microsoft.com/office/powerpoint/2010/main" val="1404116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 err="1">
                <a:solidFill>
                  <a:srgbClr val="1F2123"/>
                </a:solidFill>
                <a:latin typeface="Arial" pitchFamily="34" charset="0"/>
                <a:cs typeface="Arial" pitchFamily="34" charset="0"/>
              </a:rPr>
              <a:t>Te</a:t>
            </a:r>
            <a:r>
              <a:rPr lang="hu-HU" sz="2400" b="1" dirty="0" err="1">
                <a:solidFill>
                  <a:srgbClr val="1F2123"/>
                </a:solidFill>
                <a:latin typeface="Arial" pitchFamily="34" charset="0"/>
                <a:cs typeface="Arial" pitchFamily="34" charset="0"/>
              </a:rPr>
              <a:t>rületszámítás</a:t>
            </a:r>
            <a:endParaRPr lang="hu-H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Szövegdoboz 7"/>
              <p:cNvSpPr txBox="1"/>
              <p:nvPr/>
            </p:nvSpPr>
            <p:spPr>
              <a:xfrm>
                <a:off x="539552" y="1131590"/>
                <a:ext cx="5472607" cy="2100575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hu-HU" sz="2200" dirty="0">
                    <a:latin typeface="Arial" pitchFamily="34" charset="0"/>
                    <a:cs typeface="Arial" pitchFamily="34" charset="0"/>
                  </a:rPr>
                  <a:t>Adottak az </a:t>
                </a:r>
                <a14:m>
                  <m:oMath xmlns:m="http://schemas.openxmlformats.org/officeDocument/2006/math">
                    <m:r>
                      <a:rPr lang="hu-HU" sz="2200" i="1">
                        <a:latin typeface="Cambria Math"/>
                        <a:cs typeface="Arial" pitchFamily="34" charset="0"/>
                      </a:rPr>
                      <m:t>𝑓</m:t>
                    </m:r>
                    <m:r>
                      <a:rPr lang="hu-HU" sz="2200" i="1">
                        <a:latin typeface="Cambria Math"/>
                        <a:cs typeface="Arial" pitchFamily="34" charset="0"/>
                      </a:rPr>
                      <m:t>, </m:t>
                    </m:r>
                    <m:r>
                      <a:rPr lang="hu-HU" sz="2200" i="1">
                        <a:latin typeface="Cambria Math"/>
                        <a:cs typeface="Arial" pitchFamily="34" charset="0"/>
                      </a:rPr>
                      <m:t>𝑔</m:t>
                    </m:r>
                    <m:r>
                      <a:rPr lang="hu-HU" sz="2200" i="1">
                        <a:latin typeface="Cambria Math"/>
                        <a:cs typeface="Arial" pitchFamily="34" charset="0"/>
                      </a:rPr>
                      <m:t>:[</m:t>
                    </m:r>
                    <m:r>
                      <a:rPr lang="en-US" sz="2200" i="1">
                        <a:latin typeface="Cambria Math"/>
                        <a:cs typeface="Arial" pitchFamily="34" charset="0"/>
                      </a:rPr>
                      <m:t>𝑎</m:t>
                    </m:r>
                    <m:r>
                      <a:rPr lang="en-US" sz="2200" i="1">
                        <a:latin typeface="Cambria Math"/>
                        <a:cs typeface="Arial" pitchFamily="34" charset="0"/>
                      </a:rPr>
                      <m:t>, </m:t>
                    </m:r>
                    <m:r>
                      <a:rPr lang="en-US" sz="2200" i="1">
                        <a:latin typeface="Cambria Math"/>
                        <a:cs typeface="Arial" pitchFamily="34" charset="0"/>
                      </a:rPr>
                      <m:t>𝑏</m:t>
                    </m:r>
                    <m:r>
                      <a:rPr lang="en-US" sz="2200" i="1">
                        <a:latin typeface="Cambria Math"/>
                        <a:cs typeface="Arial" pitchFamily="34" charset="0"/>
                      </a:rPr>
                      <m:t>]→</m:t>
                    </m:r>
                    <m:r>
                      <a:rPr lang="en-US" sz="2200" i="1">
                        <a:latin typeface="Cambria Math"/>
                        <a:ea typeface="Cambria Math"/>
                        <a:cs typeface="Arial" pitchFamily="34" charset="0"/>
                      </a:rPr>
                      <m:t>𝑅</m:t>
                    </m:r>
                  </m:oMath>
                </a14:m>
                <a:r>
                  <a:rPr lang="hu-HU" sz="22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200" dirty="0" smtClean="0">
                    <a:latin typeface="Arial" pitchFamily="34" charset="0"/>
                    <a:cs typeface="Arial" pitchFamily="34" charset="0"/>
                  </a:rPr>
                  <a:t>folytonos </a:t>
                </a:r>
                <a:r>
                  <a:rPr lang="hu-HU" sz="2200" dirty="0" smtClean="0">
                    <a:latin typeface="Arial" pitchFamily="34" charset="0"/>
                    <a:cs typeface="Arial" pitchFamily="34" charset="0"/>
                  </a:rPr>
                  <a:t>függvények</a:t>
                </a:r>
                <a:r>
                  <a:rPr lang="hu-HU" sz="2200" dirty="0">
                    <a:latin typeface="Arial" pitchFamily="34" charset="0"/>
                    <a:cs typeface="Arial" pitchFamily="34" charset="0"/>
                  </a:rPr>
                  <a:t>. Határozzuk meg a két függvény grafikus képe által közrezárt síkidom területét.</a:t>
                </a:r>
              </a:p>
            </p:txBody>
          </p:sp>
        </mc:Choice>
        <mc:Fallback>
          <p:sp>
            <p:nvSpPr>
              <p:cNvPr id="8" name="Szövegdoboz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1131590"/>
                <a:ext cx="5472607" cy="2100575"/>
              </a:xfrm>
              <a:prstGeom prst="rect">
                <a:avLst/>
              </a:prstGeom>
              <a:blipFill rotWithShape="1">
                <a:blip r:embed="rId3"/>
                <a:stretch>
                  <a:fillRect l="-1895" b="-2616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2296" y="1155849"/>
            <a:ext cx="3124200" cy="2135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0" name="Objektum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8885947"/>
              </p:ext>
            </p:extLst>
          </p:nvPr>
        </p:nvGraphicFramePr>
        <p:xfrm>
          <a:off x="695821" y="3150416"/>
          <a:ext cx="3732163" cy="10055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6" name="Equation" r:id="rId5" imgW="1307880" imgH="469800" progId="Equation.DSMT4">
                  <p:embed/>
                </p:oleObj>
              </mc:Choice>
              <mc:Fallback>
                <p:oleObj name="Equation" r:id="rId5" imgW="130788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95821" y="3150416"/>
                        <a:ext cx="3732163" cy="100551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78882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1065</TotalTime>
  <Words>953</Words>
  <Application>Microsoft Office PowerPoint</Application>
  <PresentationFormat>Diavetítés a képernyőre (16:9 oldalarány)</PresentationFormat>
  <Paragraphs>99</Paragraphs>
  <Slides>20</Slides>
  <Notes>0</Notes>
  <HiddenSlides>0</HiddenSlides>
  <MMClips>0</MMClips>
  <ScaleCrop>false</ScaleCrop>
  <HeadingPairs>
    <vt:vector size="6" baseType="variant">
      <vt:variant>
        <vt:lpstr>Téma</vt:lpstr>
      </vt:variant>
      <vt:variant>
        <vt:i4>1</vt:i4>
      </vt:variant>
      <vt:variant>
        <vt:lpstr>Beágyazott OLE kiszolgálók</vt:lpstr>
      </vt:variant>
      <vt:variant>
        <vt:i4>2</vt:i4>
      </vt:variant>
      <vt:variant>
        <vt:lpstr>Diacímek</vt:lpstr>
      </vt:variant>
      <vt:variant>
        <vt:i4>20</vt:i4>
      </vt:variant>
    </vt:vector>
  </HeadingPairs>
  <TitlesOfParts>
    <vt:vector size="23" baseType="lpstr">
      <vt:lpstr>Office-téma</vt:lpstr>
      <vt:lpstr>Equation</vt:lpstr>
      <vt:lpstr>MathType 6.0 Equation</vt:lpstr>
      <vt:lpstr>A határozott integrál alkalmazásai</vt:lpstr>
      <vt:lpstr>Területszámítás</vt:lpstr>
      <vt:lpstr>PowerPoint bemutató</vt:lpstr>
      <vt:lpstr>PowerPoint bemutató</vt:lpstr>
      <vt:lpstr>Területszámítás</vt:lpstr>
      <vt:lpstr>PowerPoint bemutató</vt:lpstr>
      <vt:lpstr>PowerPoint bemutató</vt:lpstr>
      <vt:lpstr>PowerPoint bemutató</vt:lpstr>
      <vt:lpstr>Területszámítás</vt:lpstr>
      <vt:lpstr>PowerPoint bemutató</vt:lpstr>
      <vt:lpstr>PowerPoint bemutató</vt:lpstr>
      <vt:lpstr>PowerPoint bemutató</vt:lpstr>
      <vt:lpstr>PowerPoint bemutató</vt:lpstr>
      <vt:lpstr>Térfogatszámítás</vt:lpstr>
      <vt:lpstr>PowerPoint bemutató</vt:lpstr>
      <vt:lpstr>PowerPoint bemutató</vt:lpstr>
      <vt:lpstr>A határozott integrál alkalmazásai</vt:lpstr>
      <vt:lpstr>PowerPoint bemutató</vt:lpstr>
      <vt:lpstr>A határozott integrál alkalmazásai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határozott integrál alkalmazásai</dc:title>
  <dc:creator>admin</dc:creator>
  <cp:lastModifiedBy>admin</cp:lastModifiedBy>
  <cp:revision>71</cp:revision>
  <dcterms:created xsi:type="dcterms:W3CDTF">2020-03-24T08:01:27Z</dcterms:created>
  <dcterms:modified xsi:type="dcterms:W3CDTF">2020-03-31T14:51:19Z</dcterms:modified>
</cp:coreProperties>
</file>